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9" r:id="rId3"/>
    <p:sldId id="325" r:id="rId4"/>
    <p:sldId id="336" r:id="rId5"/>
    <p:sldId id="259" r:id="rId6"/>
    <p:sldId id="328" r:id="rId7"/>
    <p:sldId id="329" r:id="rId8"/>
    <p:sldId id="330" r:id="rId9"/>
    <p:sldId id="331" r:id="rId10"/>
    <p:sldId id="260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goat Steven" initials="KS" lastIdx="2" clrIdx="0">
    <p:extLst>
      <p:ext uri="{19B8F6BF-5375-455C-9EA6-DF929625EA0E}">
        <p15:presenceInfo xmlns:p15="http://schemas.microsoft.com/office/powerpoint/2012/main" userId="S-1-5-21-15084562-2128246932-623647154-40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959"/>
    <a:srgbClr val="6DC9C4"/>
    <a:srgbClr val="C68424"/>
    <a:srgbClr val="4E8C7C"/>
    <a:srgbClr val="E6E6E6"/>
    <a:srgbClr val="5A77A2"/>
    <a:srgbClr val="B3242E"/>
    <a:srgbClr val="0A4420"/>
    <a:srgbClr val="D4E8E3"/>
    <a:srgbClr val="EE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6374" autoAdjust="0"/>
  </p:normalViewPr>
  <p:slideViewPr>
    <p:cSldViewPr snapToGrid="0">
      <p:cViewPr varScale="1">
        <p:scale>
          <a:sx n="102" d="100"/>
          <a:sy n="102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C6ECC-13A1-4690-86AC-1BB1F8CD345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529CA9F-5011-48AC-9CAE-9511A33C2722}">
      <dgm:prSet custT="1"/>
      <dgm:spPr>
        <a:solidFill>
          <a:srgbClr val="6DC9C4"/>
        </a:solidFill>
      </dgm:spPr>
      <dgm:t>
        <a:bodyPr/>
        <a:lstStyle/>
        <a:p>
          <a:r>
            <a:rPr lang="fr-FR" sz="2000" b="1" dirty="0"/>
            <a:t>2. </a:t>
          </a:r>
          <a:r>
            <a:rPr lang="fr-FR" sz="2000" b="0" dirty="0"/>
            <a:t>Soutenir et accompagner la structuration de </a:t>
          </a:r>
          <a:r>
            <a:rPr lang="fr-FR" sz="2000" b="1" dirty="0"/>
            <a:t>filières </a:t>
          </a:r>
          <a:r>
            <a:rPr lang="fr-FR" sz="2000" b="0" dirty="0"/>
            <a:t>alimentaires de proximité et de qualité</a:t>
          </a:r>
        </a:p>
      </dgm:t>
    </dgm:pt>
    <dgm:pt modelId="{1F719FD4-AB9F-46AE-B814-AD3136797537}" type="parTrans" cxnId="{38864AC7-96B3-4E20-844B-58C7D659D890}">
      <dgm:prSet/>
      <dgm:spPr/>
      <dgm:t>
        <a:bodyPr/>
        <a:lstStyle/>
        <a:p>
          <a:endParaRPr lang="fr-FR"/>
        </a:p>
      </dgm:t>
    </dgm:pt>
    <dgm:pt modelId="{CC2670C4-3908-4C43-B4E4-826CA785A098}" type="sibTrans" cxnId="{38864AC7-96B3-4E20-844B-58C7D659D890}">
      <dgm:prSet/>
      <dgm:spPr/>
      <dgm:t>
        <a:bodyPr/>
        <a:lstStyle/>
        <a:p>
          <a:endParaRPr lang="fr-FR"/>
        </a:p>
      </dgm:t>
    </dgm:pt>
    <dgm:pt modelId="{3B29903A-9277-4941-857D-61D8CC609658}">
      <dgm:prSet custT="1"/>
      <dgm:spPr>
        <a:solidFill>
          <a:srgbClr val="C68424"/>
        </a:solidFill>
      </dgm:spPr>
      <dgm:t>
        <a:bodyPr/>
        <a:lstStyle/>
        <a:p>
          <a:r>
            <a:rPr lang="fr-FR" sz="2000" b="1" dirty="0"/>
            <a:t>3. </a:t>
          </a:r>
          <a:r>
            <a:rPr lang="fr-FR" sz="2000" b="0" dirty="0"/>
            <a:t>Conforter les productions agricoles locales et durables</a:t>
          </a:r>
        </a:p>
      </dgm:t>
    </dgm:pt>
    <dgm:pt modelId="{7EA0A712-25EE-411D-B848-F9F71F194DAD}" type="parTrans" cxnId="{75F6C935-5152-4BFB-B5E8-C1277F83A4C9}">
      <dgm:prSet/>
      <dgm:spPr/>
      <dgm:t>
        <a:bodyPr/>
        <a:lstStyle/>
        <a:p>
          <a:endParaRPr lang="fr-FR"/>
        </a:p>
      </dgm:t>
    </dgm:pt>
    <dgm:pt modelId="{234D26EF-4D93-4888-995B-2273E1F5FEF8}" type="sibTrans" cxnId="{75F6C935-5152-4BFB-B5E8-C1277F83A4C9}">
      <dgm:prSet/>
      <dgm:spPr/>
      <dgm:t>
        <a:bodyPr/>
        <a:lstStyle/>
        <a:p>
          <a:endParaRPr lang="fr-FR"/>
        </a:p>
      </dgm:t>
    </dgm:pt>
    <dgm:pt modelId="{CB804732-B0C0-4024-9C30-EC01440E60F2}">
      <dgm:prSet custT="1"/>
      <dgm:spPr>
        <a:solidFill>
          <a:srgbClr val="E95959"/>
        </a:solidFill>
      </dgm:spPr>
      <dgm:t>
        <a:bodyPr/>
        <a:lstStyle/>
        <a:p>
          <a:r>
            <a:rPr lang="fr-FR" sz="2000" b="1" dirty="0"/>
            <a:t>4</a:t>
          </a:r>
          <a:r>
            <a:rPr lang="fr-FR" sz="2000" b="0" dirty="0"/>
            <a:t>. Permettre l’accès pour tous à une alimentation locale, durable et de qualité</a:t>
          </a:r>
        </a:p>
      </dgm:t>
    </dgm:pt>
    <dgm:pt modelId="{20D73890-C199-453E-9B2D-0654DA4A414F}" type="parTrans" cxnId="{7F0BCEF3-0BE0-4A88-B3BF-34FD06BE784A}">
      <dgm:prSet/>
      <dgm:spPr/>
      <dgm:t>
        <a:bodyPr/>
        <a:lstStyle/>
        <a:p>
          <a:endParaRPr lang="fr-FR"/>
        </a:p>
      </dgm:t>
    </dgm:pt>
    <dgm:pt modelId="{E3D46282-7590-4821-B9DB-0EE4C10334BF}" type="sibTrans" cxnId="{7F0BCEF3-0BE0-4A88-B3BF-34FD06BE784A}">
      <dgm:prSet/>
      <dgm:spPr/>
      <dgm:t>
        <a:bodyPr/>
        <a:lstStyle/>
        <a:p>
          <a:endParaRPr lang="fr-FR"/>
        </a:p>
      </dgm:t>
    </dgm:pt>
    <dgm:pt modelId="{65442A0B-5243-4BCA-B84A-22E0C70ABD50}">
      <dgm:prSet custT="1"/>
      <dgm:spPr>
        <a:solidFill>
          <a:srgbClr val="4E8C7C"/>
        </a:solidFill>
      </dgm:spPr>
      <dgm:t>
        <a:bodyPr/>
        <a:lstStyle/>
        <a:p>
          <a:r>
            <a:rPr lang="fr-FR" sz="2000" b="1" dirty="0"/>
            <a:t>5. </a:t>
          </a:r>
          <a:r>
            <a:rPr lang="fr-FR" sz="2000" b="0" dirty="0"/>
            <a:t>Promouvoir l’identité alimentaire locale, éduquer et former</a:t>
          </a:r>
        </a:p>
      </dgm:t>
    </dgm:pt>
    <dgm:pt modelId="{902398E7-3F20-4207-ABE3-AD181B5FFAE7}" type="parTrans" cxnId="{5B7FD7AF-82AA-40E2-B732-F78F8931BB4A}">
      <dgm:prSet/>
      <dgm:spPr/>
      <dgm:t>
        <a:bodyPr/>
        <a:lstStyle/>
        <a:p>
          <a:endParaRPr lang="fr-FR"/>
        </a:p>
      </dgm:t>
    </dgm:pt>
    <dgm:pt modelId="{AEDAC17E-61C6-46D2-ADE0-4EC240FBF813}" type="sibTrans" cxnId="{5B7FD7AF-82AA-40E2-B732-F78F8931BB4A}">
      <dgm:prSet/>
      <dgm:spPr/>
      <dgm:t>
        <a:bodyPr/>
        <a:lstStyle/>
        <a:p>
          <a:endParaRPr lang="fr-FR"/>
        </a:p>
      </dgm:t>
    </dgm:pt>
    <dgm:pt modelId="{7E33F7FA-CC76-439C-8A01-90E1E7389789}">
      <dgm:prSet custT="1"/>
      <dgm:spPr>
        <a:solidFill>
          <a:srgbClr val="032A63"/>
        </a:solidFill>
      </dgm:spPr>
      <dgm:t>
        <a:bodyPr/>
        <a:lstStyle/>
        <a:p>
          <a:endParaRPr lang="fr-FR" sz="1000" dirty="0"/>
        </a:p>
        <a:p>
          <a:r>
            <a:rPr lang="fr-FR" sz="2000" b="1" dirty="0"/>
            <a:t>1</a:t>
          </a:r>
          <a:r>
            <a:rPr lang="fr-FR" sz="2000" dirty="0"/>
            <a:t>. Une </a:t>
          </a:r>
          <a:r>
            <a:rPr lang="fr-FR" sz="2000" b="1" dirty="0"/>
            <a:t>gouvernance</a:t>
          </a:r>
          <a:r>
            <a:rPr lang="fr-FR" sz="2000" dirty="0"/>
            <a:t> alimentaire partagée</a:t>
          </a:r>
          <a:endParaRPr lang="fr-FR" sz="1400" dirty="0"/>
        </a:p>
      </dgm:t>
    </dgm:pt>
    <dgm:pt modelId="{E3A68E54-ED33-47B8-8032-CB795AE72C76}" type="sibTrans" cxnId="{CC0178C1-D66F-4D10-8C47-953855BF27DF}">
      <dgm:prSet/>
      <dgm:spPr/>
      <dgm:t>
        <a:bodyPr/>
        <a:lstStyle/>
        <a:p>
          <a:endParaRPr lang="fr-FR"/>
        </a:p>
      </dgm:t>
    </dgm:pt>
    <dgm:pt modelId="{03ECD5B3-C8AC-4254-A5AF-91B8E74B7258}" type="parTrans" cxnId="{CC0178C1-D66F-4D10-8C47-953855BF27DF}">
      <dgm:prSet/>
      <dgm:spPr/>
      <dgm:t>
        <a:bodyPr/>
        <a:lstStyle/>
        <a:p>
          <a:endParaRPr lang="fr-FR"/>
        </a:p>
      </dgm:t>
    </dgm:pt>
    <dgm:pt modelId="{BB86BA32-B64B-49D8-83E7-CB452ADE07A8}" type="pres">
      <dgm:prSet presAssocID="{D6AC6ECC-13A1-4690-86AC-1BB1F8CD3458}" presName="Name0" presStyleCnt="0">
        <dgm:presLayoutVars>
          <dgm:dir/>
          <dgm:resizeHandles val="exact"/>
        </dgm:presLayoutVars>
      </dgm:prSet>
      <dgm:spPr/>
    </dgm:pt>
    <dgm:pt modelId="{6C536BDF-1D4A-4F55-94BE-D6C497D2BFA0}" type="pres">
      <dgm:prSet presAssocID="{D6AC6ECC-13A1-4690-86AC-1BB1F8CD3458}" presName="cycle" presStyleCnt="0"/>
      <dgm:spPr/>
    </dgm:pt>
    <dgm:pt modelId="{F8F00B41-ADB8-47B4-A356-7751C78C4004}" type="pres">
      <dgm:prSet presAssocID="{7E33F7FA-CC76-439C-8A01-90E1E7389789}" presName="nodeFirstNode" presStyleLbl="node1" presStyleIdx="0" presStyleCnt="5" custRadScaleRad="84608" custRadScaleInc="-2490">
        <dgm:presLayoutVars>
          <dgm:bulletEnabled val="1"/>
        </dgm:presLayoutVars>
      </dgm:prSet>
      <dgm:spPr/>
    </dgm:pt>
    <dgm:pt modelId="{C0E08B86-1B81-4E5B-BEFF-F97F4D4016C6}" type="pres">
      <dgm:prSet presAssocID="{E3A68E54-ED33-47B8-8032-CB795AE72C76}" presName="sibTransFirstNode" presStyleLbl="bgShp" presStyleIdx="0" presStyleCnt="1"/>
      <dgm:spPr/>
    </dgm:pt>
    <dgm:pt modelId="{9EB50B2B-79D0-4062-A858-62E90785CC3E}" type="pres">
      <dgm:prSet presAssocID="{1529CA9F-5011-48AC-9CAE-9511A33C2722}" presName="nodeFollowingNodes" presStyleLbl="node1" presStyleIdx="1" presStyleCnt="5" custScaleX="126844" custScaleY="121557" custRadScaleRad="94947" custRadScaleInc="16033">
        <dgm:presLayoutVars>
          <dgm:bulletEnabled val="1"/>
        </dgm:presLayoutVars>
      </dgm:prSet>
      <dgm:spPr/>
    </dgm:pt>
    <dgm:pt modelId="{17492B81-DE1B-47A2-AA82-6ED833C8D021}" type="pres">
      <dgm:prSet presAssocID="{3B29903A-9277-4941-857D-61D8CC609658}" presName="nodeFollowingNodes" presStyleLbl="node1" presStyleIdx="2" presStyleCnt="5" custScaleX="110724" custScaleY="95453" custRadScaleRad="103098" custRadScaleInc="-20755">
        <dgm:presLayoutVars>
          <dgm:bulletEnabled val="1"/>
        </dgm:presLayoutVars>
      </dgm:prSet>
      <dgm:spPr/>
    </dgm:pt>
    <dgm:pt modelId="{F525ED84-8854-4ADC-A277-FCB1FD562B89}" type="pres">
      <dgm:prSet presAssocID="{CB804732-B0C0-4024-9C30-EC01440E60F2}" presName="nodeFollowingNodes" presStyleLbl="node1" presStyleIdx="3" presStyleCnt="5" custScaleX="105974" custScaleY="120758" custRadScaleRad="102409" custRadScaleInc="19047">
        <dgm:presLayoutVars>
          <dgm:bulletEnabled val="1"/>
        </dgm:presLayoutVars>
      </dgm:prSet>
      <dgm:spPr/>
    </dgm:pt>
    <dgm:pt modelId="{BD567BF7-50D9-4510-B39F-EC647356D4E5}" type="pres">
      <dgm:prSet presAssocID="{65442A0B-5243-4BCA-B84A-22E0C70ABD50}" presName="nodeFollowingNodes" presStyleLbl="node1" presStyleIdx="4" presStyleCnt="5" custScaleX="106886" custScaleY="124438" custRadScaleRad="97289" custRadScaleInc="-14004">
        <dgm:presLayoutVars>
          <dgm:bulletEnabled val="1"/>
        </dgm:presLayoutVars>
      </dgm:prSet>
      <dgm:spPr/>
    </dgm:pt>
  </dgm:ptLst>
  <dgm:cxnLst>
    <dgm:cxn modelId="{3AD0FC17-784E-49B8-9AA4-CE70F40CFDE9}" type="presOf" srcId="{1529CA9F-5011-48AC-9CAE-9511A33C2722}" destId="{9EB50B2B-79D0-4062-A858-62E90785CC3E}" srcOrd="0" destOrd="0" presId="urn:microsoft.com/office/officeart/2005/8/layout/cycle3"/>
    <dgm:cxn modelId="{75F6C935-5152-4BFB-B5E8-C1277F83A4C9}" srcId="{D6AC6ECC-13A1-4690-86AC-1BB1F8CD3458}" destId="{3B29903A-9277-4941-857D-61D8CC609658}" srcOrd="2" destOrd="0" parTransId="{7EA0A712-25EE-411D-B848-F9F71F194DAD}" sibTransId="{234D26EF-4D93-4888-995B-2273E1F5FEF8}"/>
    <dgm:cxn modelId="{657EDF3C-652D-48DC-BF9C-526C7EF76719}" type="presOf" srcId="{7E33F7FA-CC76-439C-8A01-90E1E7389789}" destId="{F8F00B41-ADB8-47B4-A356-7751C78C4004}" srcOrd="0" destOrd="0" presId="urn:microsoft.com/office/officeart/2005/8/layout/cycle3"/>
    <dgm:cxn modelId="{32E4AB90-EFA4-4AD9-9CB6-C72B780D778B}" type="presOf" srcId="{3B29903A-9277-4941-857D-61D8CC609658}" destId="{17492B81-DE1B-47A2-AA82-6ED833C8D021}" srcOrd="0" destOrd="0" presId="urn:microsoft.com/office/officeart/2005/8/layout/cycle3"/>
    <dgm:cxn modelId="{EED5DC91-1A96-4B27-9D6C-00A3D7279739}" type="presOf" srcId="{E3A68E54-ED33-47B8-8032-CB795AE72C76}" destId="{C0E08B86-1B81-4E5B-BEFF-F97F4D4016C6}" srcOrd="0" destOrd="0" presId="urn:microsoft.com/office/officeart/2005/8/layout/cycle3"/>
    <dgm:cxn modelId="{5B7FD7AF-82AA-40E2-B732-F78F8931BB4A}" srcId="{D6AC6ECC-13A1-4690-86AC-1BB1F8CD3458}" destId="{65442A0B-5243-4BCA-B84A-22E0C70ABD50}" srcOrd="4" destOrd="0" parTransId="{902398E7-3F20-4207-ABE3-AD181B5FFAE7}" sibTransId="{AEDAC17E-61C6-46D2-ADE0-4EC240FBF813}"/>
    <dgm:cxn modelId="{98FFF6BA-D581-4C78-95D6-04B0B52E2D6B}" type="presOf" srcId="{65442A0B-5243-4BCA-B84A-22E0C70ABD50}" destId="{BD567BF7-50D9-4510-B39F-EC647356D4E5}" srcOrd="0" destOrd="0" presId="urn:microsoft.com/office/officeart/2005/8/layout/cycle3"/>
    <dgm:cxn modelId="{CC0178C1-D66F-4D10-8C47-953855BF27DF}" srcId="{D6AC6ECC-13A1-4690-86AC-1BB1F8CD3458}" destId="{7E33F7FA-CC76-439C-8A01-90E1E7389789}" srcOrd="0" destOrd="0" parTransId="{03ECD5B3-C8AC-4254-A5AF-91B8E74B7258}" sibTransId="{E3A68E54-ED33-47B8-8032-CB795AE72C76}"/>
    <dgm:cxn modelId="{38864AC7-96B3-4E20-844B-58C7D659D890}" srcId="{D6AC6ECC-13A1-4690-86AC-1BB1F8CD3458}" destId="{1529CA9F-5011-48AC-9CAE-9511A33C2722}" srcOrd="1" destOrd="0" parTransId="{1F719FD4-AB9F-46AE-B814-AD3136797537}" sibTransId="{CC2670C4-3908-4C43-B4E4-826CA785A098}"/>
    <dgm:cxn modelId="{3A2389DF-1C83-4F1C-8CC1-99FE44AF8F7E}" type="presOf" srcId="{D6AC6ECC-13A1-4690-86AC-1BB1F8CD3458}" destId="{BB86BA32-B64B-49D8-83E7-CB452ADE07A8}" srcOrd="0" destOrd="0" presId="urn:microsoft.com/office/officeart/2005/8/layout/cycle3"/>
    <dgm:cxn modelId="{B8FE92E8-9907-465C-B897-91CD6FE9D47D}" type="presOf" srcId="{CB804732-B0C0-4024-9C30-EC01440E60F2}" destId="{F525ED84-8854-4ADC-A277-FCB1FD562B89}" srcOrd="0" destOrd="0" presId="urn:microsoft.com/office/officeart/2005/8/layout/cycle3"/>
    <dgm:cxn modelId="{7F0BCEF3-0BE0-4A88-B3BF-34FD06BE784A}" srcId="{D6AC6ECC-13A1-4690-86AC-1BB1F8CD3458}" destId="{CB804732-B0C0-4024-9C30-EC01440E60F2}" srcOrd="3" destOrd="0" parTransId="{20D73890-C199-453E-9B2D-0654DA4A414F}" sibTransId="{E3D46282-7590-4821-B9DB-0EE4C10334BF}"/>
    <dgm:cxn modelId="{223895CB-F279-4DAE-9581-3A796FFEC63D}" type="presParOf" srcId="{BB86BA32-B64B-49D8-83E7-CB452ADE07A8}" destId="{6C536BDF-1D4A-4F55-94BE-D6C497D2BFA0}" srcOrd="0" destOrd="0" presId="urn:microsoft.com/office/officeart/2005/8/layout/cycle3"/>
    <dgm:cxn modelId="{DAD713A2-DAEE-4B78-A156-91E0B16FCB86}" type="presParOf" srcId="{6C536BDF-1D4A-4F55-94BE-D6C497D2BFA0}" destId="{F8F00B41-ADB8-47B4-A356-7751C78C4004}" srcOrd="0" destOrd="0" presId="urn:microsoft.com/office/officeart/2005/8/layout/cycle3"/>
    <dgm:cxn modelId="{8D345F02-4183-4B3F-A3B8-95B7CF7D3941}" type="presParOf" srcId="{6C536BDF-1D4A-4F55-94BE-D6C497D2BFA0}" destId="{C0E08B86-1B81-4E5B-BEFF-F97F4D4016C6}" srcOrd="1" destOrd="0" presId="urn:microsoft.com/office/officeart/2005/8/layout/cycle3"/>
    <dgm:cxn modelId="{FDCAB2A7-05A6-4614-AC30-82A64501E757}" type="presParOf" srcId="{6C536BDF-1D4A-4F55-94BE-D6C497D2BFA0}" destId="{9EB50B2B-79D0-4062-A858-62E90785CC3E}" srcOrd="2" destOrd="0" presId="urn:microsoft.com/office/officeart/2005/8/layout/cycle3"/>
    <dgm:cxn modelId="{062BC0AA-B4C7-4551-82FD-7C06369FB886}" type="presParOf" srcId="{6C536BDF-1D4A-4F55-94BE-D6C497D2BFA0}" destId="{17492B81-DE1B-47A2-AA82-6ED833C8D021}" srcOrd="3" destOrd="0" presId="urn:microsoft.com/office/officeart/2005/8/layout/cycle3"/>
    <dgm:cxn modelId="{10FC50E1-6244-4F95-89D8-C9ACEF7B7A41}" type="presParOf" srcId="{6C536BDF-1D4A-4F55-94BE-D6C497D2BFA0}" destId="{F525ED84-8854-4ADC-A277-FCB1FD562B89}" srcOrd="4" destOrd="0" presId="urn:microsoft.com/office/officeart/2005/8/layout/cycle3"/>
    <dgm:cxn modelId="{6204F730-B101-4B7F-8A8F-414A8C5EA62C}" type="presParOf" srcId="{6C536BDF-1D4A-4F55-94BE-D6C497D2BFA0}" destId="{BD567BF7-50D9-4510-B39F-EC647356D4E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08B86-1B81-4E5B-BEFF-F97F4D4016C6}">
      <dsp:nvSpPr>
        <dsp:cNvPr id="0" name=""/>
        <dsp:cNvSpPr/>
      </dsp:nvSpPr>
      <dsp:spPr>
        <a:xfrm>
          <a:off x="3322199" y="244059"/>
          <a:ext cx="5265848" cy="5265848"/>
        </a:xfrm>
        <a:prstGeom prst="circularArrow">
          <a:avLst>
            <a:gd name="adj1" fmla="val 5544"/>
            <a:gd name="adj2" fmla="val 330680"/>
            <a:gd name="adj3" fmla="val 13718576"/>
            <a:gd name="adj4" fmla="val 17420966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00B41-ADB8-47B4-A356-7751C78C4004}">
      <dsp:nvSpPr>
        <dsp:cNvPr id="0" name=""/>
        <dsp:cNvSpPr/>
      </dsp:nvSpPr>
      <dsp:spPr>
        <a:xfrm>
          <a:off x="4691860" y="281122"/>
          <a:ext cx="2526527" cy="1263263"/>
        </a:xfrm>
        <a:prstGeom prst="roundRect">
          <a:avLst/>
        </a:prstGeom>
        <a:solidFill>
          <a:srgbClr val="032A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1</a:t>
          </a:r>
          <a:r>
            <a:rPr lang="fr-FR" sz="2000" kern="1200" dirty="0"/>
            <a:t>. Une </a:t>
          </a:r>
          <a:r>
            <a:rPr lang="fr-FR" sz="2000" b="1" kern="1200" dirty="0"/>
            <a:t>gouvernance</a:t>
          </a:r>
          <a:r>
            <a:rPr lang="fr-FR" sz="2000" kern="1200" dirty="0"/>
            <a:t> alimentaire partagée</a:t>
          </a:r>
          <a:endParaRPr lang="fr-FR" sz="1400" kern="1200" dirty="0"/>
        </a:p>
      </dsp:txBody>
      <dsp:txXfrm>
        <a:off x="4753527" y="342789"/>
        <a:ext cx="2403193" cy="1139929"/>
      </dsp:txXfrm>
    </dsp:sp>
    <dsp:sp modelId="{9EB50B2B-79D0-4062-A858-62E90785CC3E}">
      <dsp:nvSpPr>
        <dsp:cNvPr id="0" name=""/>
        <dsp:cNvSpPr/>
      </dsp:nvSpPr>
      <dsp:spPr>
        <a:xfrm>
          <a:off x="6511616" y="1733508"/>
          <a:ext cx="3204748" cy="1535585"/>
        </a:xfrm>
        <a:prstGeom prst="roundRect">
          <a:avLst/>
        </a:prstGeom>
        <a:solidFill>
          <a:srgbClr val="6DC9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2. </a:t>
          </a:r>
          <a:r>
            <a:rPr lang="fr-FR" sz="2000" b="0" kern="1200" dirty="0"/>
            <a:t>Soutenir et accompagner la structuration de </a:t>
          </a:r>
          <a:r>
            <a:rPr lang="fr-FR" sz="2000" b="1" kern="1200" dirty="0"/>
            <a:t>filières </a:t>
          </a:r>
          <a:r>
            <a:rPr lang="fr-FR" sz="2000" b="0" kern="1200" dirty="0"/>
            <a:t>alimentaires de proximité et de qualité</a:t>
          </a:r>
        </a:p>
      </dsp:txBody>
      <dsp:txXfrm>
        <a:off x="6586577" y="1808469"/>
        <a:ext cx="3054826" cy="1385663"/>
      </dsp:txXfrm>
    </dsp:sp>
    <dsp:sp modelId="{17492B81-DE1B-47A2-AA82-6ED833C8D021}">
      <dsp:nvSpPr>
        <dsp:cNvPr id="0" name=""/>
        <dsp:cNvSpPr/>
      </dsp:nvSpPr>
      <dsp:spPr>
        <a:xfrm>
          <a:off x="6338595" y="3744599"/>
          <a:ext cx="2797472" cy="1205823"/>
        </a:xfrm>
        <a:prstGeom prst="roundRect">
          <a:avLst/>
        </a:prstGeom>
        <a:solidFill>
          <a:srgbClr val="C684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3. </a:t>
          </a:r>
          <a:r>
            <a:rPr lang="fr-FR" sz="2000" b="0" kern="1200" dirty="0"/>
            <a:t>Conforter les productions agricoles locales et durables</a:t>
          </a:r>
        </a:p>
      </dsp:txBody>
      <dsp:txXfrm>
        <a:off x="6397458" y="3803462"/>
        <a:ext cx="2679746" cy="1088097"/>
      </dsp:txXfrm>
    </dsp:sp>
    <dsp:sp modelId="{F525ED84-8854-4ADC-A277-FCB1FD562B89}">
      <dsp:nvSpPr>
        <dsp:cNvPr id="0" name=""/>
        <dsp:cNvSpPr/>
      </dsp:nvSpPr>
      <dsp:spPr>
        <a:xfrm>
          <a:off x="2972389" y="3605041"/>
          <a:ext cx="2677462" cy="1525491"/>
        </a:xfrm>
        <a:prstGeom prst="roundRect">
          <a:avLst/>
        </a:prstGeom>
        <a:solidFill>
          <a:srgbClr val="E95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4</a:t>
          </a:r>
          <a:r>
            <a:rPr lang="fr-FR" sz="2000" b="0" kern="1200" dirty="0"/>
            <a:t>. Permettre l’accès pour tous à une alimentation locale, durable et de qualité</a:t>
          </a:r>
        </a:p>
      </dsp:txBody>
      <dsp:txXfrm>
        <a:off x="3046857" y="3679509"/>
        <a:ext cx="2528526" cy="1376555"/>
      </dsp:txXfrm>
    </dsp:sp>
    <dsp:sp modelId="{BD567BF7-50D9-4510-B39F-EC647356D4E5}">
      <dsp:nvSpPr>
        <dsp:cNvPr id="0" name=""/>
        <dsp:cNvSpPr/>
      </dsp:nvSpPr>
      <dsp:spPr>
        <a:xfrm>
          <a:off x="2500299" y="1661798"/>
          <a:ext cx="2700504" cy="1571980"/>
        </a:xfrm>
        <a:prstGeom prst="roundRect">
          <a:avLst/>
        </a:prstGeom>
        <a:solidFill>
          <a:srgbClr val="4E8C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5. </a:t>
          </a:r>
          <a:r>
            <a:rPr lang="fr-FR" sz="2000" b="0" kern="1200" dirty="0"/>
            <a:t>Promouvoir l’identité alimentaire locale, éduquer et former</a:t>
          </a:r>
        </a:p>
      </dsp:txBody>
      <dsp:txXfrm>
        <a:off x="2577037" y="1738536"/>
        <a:ext cx="2547028" cy="141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208E-ACA2-4531-A8CB-50106DF6C5CF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2C7D-FAD2-40E6-9BDF-D67129E2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2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F2C7D-FAD2-40E6-9BDF-D67129E264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9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F2C7D-FAD2-40E6-9BDF-D67129E264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86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1200" dirty="0">
                <a:solidFill>
                  <a:srgbClr val="E95959"/>
                </a:solidFill>
              </a:rPr>
              <a:t>Accompagner la restauration collective vers des </a:t>
            </a:r>
            <a:r>
              <a:rPr lang="fr-FR" sz="1200" b="1" dirty="0">
                <a:solidFill>
                  <a:srgbClr val="E95959"/>
                </a:solidFill>
              </a:rPr>
              <a:t>pratiques responsables</a:t>
            </a:r>
          </a:p>
          <a:p>
            <a:pPr algn="ctr"/>
            <a:endParaRPr lang="fr-FR" sz="1200" b="1" dirty="0">
              <a:solidFill>
                <a:srgbClr val="E95959"/>
              </a:solidFill>
            </a:endParaRPr>
          </a:p>
          <a:p>
            <a:pPr algn="ctr"/>
            <a:r>
              <a:rPr lang="fr-FR" sz="1200" dirty="0">
                <a:solidFill>
                  <a:srgbClr val="E95959"/>
                </a:solidFill>
              </a:rPr>
              <a:t>Favoriser </a:t>
            </a:r>
            <a:r>
              <a:rPr lang="fr-FR" sz="1200" b="1" dirty="0">
                <a:solidFill>
                  <a:srgbClr val="E95959"/>
                </a:solidFill>
              </a:rPr>
              <a:t>l’accès pour tous à une alimentation saine, locale et de qualité</a:t>
            </a:r>
          </a:p>
          <a:p>
            <a:pPr algn="ctr"/>
            <a:endParaRPr lang="fr-FR" sz="1200" b="1" dirty="0">
              <a:solidFill>
                <a:srgbClr val="E95959"/>
              </a:solidFill>
            </a:endParaRPr>
          </a:p>
          <a:p>
            <a:pPr algn="ctr"/>
            <a:r>
              <a:rPr lang="fr-FR" sz="1200" b="1" dirty="0">
                <a:solidFill>
                  <a:srgbClr val="E95959"/>
                </a:solidFill>
              </a:rPr>
              <a:t>Accélérer la relocalisation et consolidation de l’économie alimentaire locale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F2C7D-FAD2-40E6-9BDF-D67129E264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17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8849A-C04F-458F-9821-4F35EA424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25594B-A8FE-4F7C-B366-6C329C3DC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1EC8C-CB36-45BF-8348-8C8B17BA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90F0C-7DE5-4A1C-919D-0CE79BA8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02F57B-1631-449C-B678-E59821EA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48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ED8BD-E3B6-4621-95B1-45A880D8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BE8BCC-336D-4A3A-989D-E964E5B33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D5D60-5F84-4788-8768-C9823509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19481E-E092-4147-9BA2-40603832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6C1601-2ACA-45CA-B477-894A53C1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7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B36B81-A825-4DD1-BF41-9F37C0D2A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06961F-D10F-4211-B987-BFA161526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40A40-27CC-4C95-B2CA-798F940A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B8335-979E-423A-874D-51D24398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EAF77F-1FBE-4351-9BA2-5C73BD6D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1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51AFB-A948-4C93-91AC-1F8E00A7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89443-F9DC-4E42-B30B-6DAF9AB1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DA30C-8E9D-4419-8B9D-78D764F4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B67AA-848C-4DE5-9288-BBA7D7D2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9D95E-B3AB-4B29-9E67-DA7DCEBC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88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CE924-6A08-4D68-AC54-16248A08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3DFFC-E83E-4EA1-A2E0-6A3DF376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E3A676-8A16-4449-875A-B8687FD2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873767-20CD-4685-81D9-E1C8B408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35FD2-9156-457F-A33D-D03A795F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0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369CE-B546-44BE-AD14-CB1A1DE8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53E248-3E0C-4D30-8CE3-9D0B0714E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7AC91F-2898-4D04-9823-982D14BC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B2849-EF7F-4D2D-A4AF-7F6B5642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A3AC87-E1EA-455F-A06E-11AEA881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CC419F-2847-4745-9CEA-7D7C4953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9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C10BE-904B-4491-837F-A39B7A35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B8C8AA-425E-4E5B-900C-33ACDE18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B587C7-6B21-4F47-B504-C2A915C8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A2641E-0862-4B28-BFE3-F72E9827F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FF500A-CF92-4FCB-A6A3-43B134997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39B343-9649-40F2-8CE6-7A291D6E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7A13E7-87C0-4E32-A3C4-16F4A802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AA5BA8-CD84-4687-AEE6-C5DD1AFC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5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B56B2-5BBD-4F50-986E-53D71C30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85C4E-6205-4C8C-965C-D42D5DFE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9D338D-1306-4423-A65D-731D28E3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087655-D388-42C2-825B-74A504EE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0744E1-AC92-4AB3-88FC-F7D76E32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E23B84-3EB6-4089-801D-A32C7F2C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4A4140-A9E7-4CC4-AC67-BDDA2091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87179-32FD-42EF-B757-61F2704E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7BC3C-5CA1-40BC-A2CD-993ED1A7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709722-A7EF-4D25-8882-CC97E0AC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3A2C50-79FD-4F84-B194-8A1B03A0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B2EA33-3FA2-404C-99FC-057DCCCF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7F76BA-6B44-4340-AB4B-290E8B27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29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07251-2DF6-43CF-9747-840FE649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8D538B-A208-454E-8C60-09F9F76FD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47D303-21C1-47E7-A553-C77AC93ED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B61075-D7D7-43B8-9834-488E362C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4EA8DC-9C4A-44F5-A9FD-C1ADEA8D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A030DC-9F14-47A4-9BE9-C506FB94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46A923-5C1B-40DA-86F4-B2DAB783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F80F78-7384-48F8-AD89-75F2B117E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89F57-74F2-472A-9861-ECBE16CEF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CC10-1395-429C-ABF1-66AD3D8025F6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D5E852-2B57-434D-952B-5CBBC949C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4E701-9481-42EF-99A6-E2B232C21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7198-2ED5-45B0-B252-BD60F182C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image" Target="../media/image22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8.jpe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8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5F6C610-2C9C-42D7-9DD1-EA07A6C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86" y="578830"/>
            <a:ext cx="7617318" cy="5117296"/>
          </a:xfrm>
          <a:prstGeom prst="rect">
            <a:avLst/>
          </a:prstGeom>
        </p:spPr>
      </p:pic>
      <p:sp>
        <p:nvSpPr>
          <p:cNvPr id="13" name="Zone de texte 26">
            <a:extLst>
              <a:ext uri="{FF2B5EF4-FFF2-40B4-BE49-F238E27FC236}">
                <a16:creationId xmlns:a16="http://schemas.microsoft.com/office/drawing/2014/main" id="{C2F3C083-581C-4BE2-9A40-5EE3BDC7AA2B}"/>
              </a:ext>
            </a:extLst>
          </p:cNvPr>
          <p:cNvSpPr txBox="1"/>
          <p:nvPr/>
        </p:nvSpPr>
        <p:spPr>
          <a:xfrm>
            <a:off x="4239525" y="822480"/>
            <a:ext cx="6660123" cy="101375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360000" tIns="108000" rIns="18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 Alimentaire 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erritorial Presqu’île – Brière - Estuaires</a:t>
            </a:r>
          </a:p>
        </p:txBody>
      </p:sp>
      <p:sp>
        <p:nvSpPr>
          <p:cNvPr id="14" name="Zone de texte 26">
            <a:extLst>
              <a:ext uri="{FF2B5EF4-FFF2-40B4-BE49-F238E27FC236}">
                <a16:creationId xmlns:a16="http://schemas.microsoft.com/office/drawing/2014/main" id="{B16FFA50-2F3F-4DF0-B64B-4105FFF21EE6}"/>
              </a:ext>
            </a:extLst>
          </p:cNvPr>
          <p:cNvSpPr txBox="1"/>
          <p:nvPr/>
        </p:nvSpPr>
        <p:spPr>
          <a:xfrm>
            <a:off x="4243869" y="1912658"/>
            <a:ext cx="6655779" cy="797354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360000" tIns="108000" rIns="18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2021-2024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6387AA-3ACD-4EC8-8FCA-C9939C32821E}"/>
              </a:ext>
            </a:extLst>
          </p:cNvPr>
          <p:cNvSpPr/>
          <p:nvPr/>
        </p:nvSpPr>
        <p:spPr>
          <a:xfrm>
            <a:off x="0" y="2891973"/>
            <a:ext cx="3235570" cy="411480"/>
          </a:xfrm>
          <a:prstGeom prst="rect">
            <a:avLst/>
          </a:prstGeom>
          <a:solidFill>
            <a:srgbClr val="6DC9C4"/>
          </a:solidFill>
          <a:ln>
            <a:solidFill>
              <a:srgbClr val="6DC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endParaRPr lang="fr-FR" sz="1200" b="1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AA84FEA-C788-406F-BFC0-B7A18722FA2A}"/>
              </a:ext>
            </a:extLst>
          </p:cNvPr>
          <p:cNvCxnSpPr/>
          <p:nvPr/>
        </p:nvCxnSpPr>
        <p:spPr>
          <a:xfrm>
            <a:off x="2461845" y="2821636"/>
            <a:ext cx="0" cy="5380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2CFFC1C-F779-42DC-8A64-62584B4D7F17}"/>
              </a:ext>
            </a:extLst>
          </p:cNvPr>
          <p:cNvSpPr txBox="1"/>
          <p:nvPr/>
        </p:nvSpPr>
        <p:spPr>
          <a:xfrm>
            <a:off x="253443" y="2982912"/>
            <a:ext cx="2670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parc-naturel-briere.com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52E328-A0E7-418C-88CF-BB9AD88C7F19}"/>
              </a:ext>
            </a:extLst>
          </p:cNvPr>
          <p:cNvSpPr txBox="1"/>
          <p:nvPr/>
        </p:nvSpPr>
        <p:spPr>
          <a:xfrm>
            <a:off x="4319526" y="2982912"/>
            <a:ext cx="7039130" cy="1326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0" tIns="180000" rIns="180000" bIns="18000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décembre 2021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7975D1F-1300-427F-9D63-246E4020E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844" y="2887641"/>
            <a:ext cx="415812" cy="415812"/>
          </a:xfrm>
          <a:prstGeom prst="rect">
            <a:avLst/>
          </a:prstGeom>
        </p:spPr>
      </p:pic>
      <p:pic>
        <p:nvPicPr>
          <p:cNvPr id="20" name="Image 19" descr="Une image contenant hache, clipart&#10;&#10;Description générée automatiquement">
            <a:extLst>
              <a:ext uri="{FF2B5EF4-FFF2-40B4-BE49-F238E27FC236}">
                <a16:creationId xmlns:a16="http://schemas.microsoft.com/office/drawing/2014/main" id="{36078D37-722F-493B-8346-802B3BF0E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065" y="2933369"/>
            <a:ext cx="360000" cy="3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1E3B4E-F997-403A-A666-F32056AC7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7" y="191998"/>
            <a:ext cx="2566638" cy="25300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1DD0CA9-8942-4BA5-8BC9-BBD89A1E03FE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801" y="6156623"/>
            <a:ext cx="1465692" cy="5645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797474-9BD9-423F-92BC-61BA21107D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789" y="5988420"/>
            <a:ext cx="1406969" cy="7755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E9AA8AC-AA4D-4FE6-AA20-D6E8F26AE7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537" y="6119673"/>
            <a:ext cx="1688925" cy="6384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A9A561D-9244-49B1-8239-56138CB92A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43" y="5805770"/>
            <a:ext cx="845139" cy="9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8587B3-D179-48A9-9400-7807F702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DF283C-9DA1-453E-8F04-81C55E85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614057" cy="7200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20000" tIns="216000" rIns="180000">
            <a:normAutofit fontScale="90000"/>
          </a:bodyPr>
          <a:lstStyle/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Zone de texte 7">
            <a:extLst>
              <a:ext uri="{FF2B5EF4-FFF2-40B4-BE49-F238E27FC236}">
                <a16:creationId xmlns:a16="http://schemas.microsoft.com/office/drawing/2014/main" id="{A4981829-D55A-4F56-B5FE-EB975785958A}"/>
              </a:ext>
            </a:extLst>
          </p:cNvPr>
          <p:cNvSpPr txBox="1"/>
          <p:nvPr/>
        </p:nvSpPr>
        <p:spPr>
          <a:xfrm>
            <a:off x="2743200" y="5689047"/>
            <a:ext cx="5994400" cy="10020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461369"/>
                      <a:gd name="connsiteY0" fmla="*/ 0 h 1002323"/>
                      <a:gd name="connsiteX1" fmla="*/ 6461369 w 6461369"/>
                      <a:gd name="connsiteY1" fmla="*/ 0 h 1002323"/>
                      <a:gd name="connsiteX2" fmla="*/ 6461369 w 6461369"/>
                      <a:gd name="connsiteY2" fmla="*/ 1002323 h 1002323"/>
                      <a:gd name="connsiteX3" fmla="*/ 0 w 6461369"/>
                      <a:gd name="connsiteY3" fmla="*/ 1002323 h 1002323"/>
                      <a:gd name="connsiteX4" fmla="*/ 0 w 6461369"/>
                      <a:gd name="connsiteY4" fmla="*/ 0 h 1002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61369" h="1002323" fill="none" extrusionOk="0">
                        <a:moveTo>
                          <a:pt x="0" y="0"/>
                        </a:moveTo>
                        <a:cubicBezTo>
                          <a:pt x="1298618" y="-33775"/>
                          <a:pt x="3843460" y="138873"/>
                          <a:pt x="6461369" y="0"/>
                        </a:cubicBezTo>
                        <a:cubicBezTo>
                          <a:pt x="6544799" y="150311"/>
                          <a:pt x="6438787" y="555171"/>
                          <a:pt x="6461369" y="1002323"/>
                        </a:cubicBezTo>
                        <a:cubicBezTo>
                          <a:pt x="5736565" y="864993"/>
                          <a:pt x="1652314" y="864467"/>
                          <a:pt x="0" y="1002323"/>
                        </a:cubicBezTo>
                        <a:cubicBezTo>
                          <a:pt x="-71412" y="866666"/>
                          <a:pt x="14797" y="324141"/>
                          <a:pt x="0" y="0"/>
                        </a:cubicBezTo>
                        <a:close/>
                      </a:path>
                      <a:path w="6461369" h="1002323" stroke="0" extrusionOk="0">
                        <a:moveTo>
                          <a:pt x="0" y="0"/>
                        </a:moveTo>
                        <a:cubicBezTo>
                          <a:pt x="2063650" y="-101487"/>
                          <a:pt x="3914590" y="-162162"/>
                          <a:pt x="6461369" y="0"/>
                        </a:cubicBezTo>
                        <a:cubicBezTo>
                          <a:pt x="6431877" y="268827"/>
                          <a:pt x="6533269" y="733512"/>
                          <a:pt x="6461369" y="1002323"/>
                        </a:cubicBezTo>
                        <a:cubicBezTo>
                          <a:pt x="5580509" y="1052388"/>
                          <a:pt x="3065906" y="843874"/>
                          <a:pt x="0" y="1002323"/>
                        </a:cubicBezTo>
                        <a:cubicBezTo>
                          <a:pt x="52460" y="642275"/>
                          <a:pt x="84602" y="1989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8634B-527F-4E6B-9CAC-8C09932AF82F}"/>
              </a:ext>
            </a:extLst>
          </p:cNvPr>
          <p:cNvSpPr/>
          <p:nvPr/>
        </p:nvSpPr>
        <p:spPr>
          <a:xfrm>
            <a:off x="3064826" y="2457839"/>
            <a:ext cx="8382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0C2C23-61D6-4C25-85E3-8F53F62754C1}"/>
              </a:ext>
            </a:extLst>
          </p:cNvPr>
          <p:cNvSpPr txBox="1"/>
          <p:nvPr/>
        </p:nvSpPr>
        <p:spPr>
          <a:xfrm>
            <a:off x="3192643" y="2558592"/>
            <a:ext cx="5806713" cy="69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0" tIns="180000" rIns="360000" bIns="18000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134189-6732-4FF2-8390-204F5E75D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43" y="5743007"/>
            <a:ext cx="2890458" cy="94807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55C739F-70B3-4DFF-B858-929984C4EC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99" y="5744277"/>
            <a:ext cx="2208280" cy="946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2DA995-140C-47F3-99CD-065CE29C57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079" y="5775872"/>
            <a:ext cx="1564283" cy="7766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D3DC45B-7678-4C50-A2D4-62569DE6F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45" y="5767844"/>
            <a:ext cx="2254831" cy="7677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74F1E3-C033-4444-B190-FAF7F13A2A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972" y="166923"/>
            <a:ext cx="1610667" cy="15915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0AA82CF-B3F3-43E1-8775-5DCF8C578C73}"/>
              </a:ext>
            </a:extLst>
          </p:cNvPr>
          <p:cNvSpPr txBox="1"/>
          <p:nvPr/>
        </p:nvSpPr>
        <p:spPr>
          <a:xfrm>
            <a:off x="8243668" y="3685735"/>
            <a:ext cx="358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Avec le soutien financier 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99FC343-9AF0-4E33-B84E-0014C8794A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264" y="4118569"/>
            <a:ext cx="1812388" cy="6233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BD84B73-959B-43EF-BED4-603BB1FB72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290" y="4118569"/>
            <a:ext cx="944525" cy="6282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7BB6C9D-9044-4DF9-B752-C17C99D7271F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722" y="5903212"/>
            <a:ext cx="1899920" cy="4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A3861ADA-8DEF-49B5-BD96-9CC63AF48646}"/>
              </a:ext>
            </a:extLst>
          </p:cNvPr>
          <p:cNvSpPr txBox="1">
            <a:spLocks/>
          </p:cNvSpPr>
          <p:nvPr/>
        </p:nvSpPr>
        <p:spPr>
          <a:xfrm>
            <a:off x="2878667" y="218648"/>
            <a:ext cx="9313333" cy="1012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Poppins Light" panose="00000400000000000000" pitchFamily="50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Projet Alimentaire Territorial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Presqu’île – Brière -   Estuaires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D7B7FCA-29CF-483D-9761-B53DCA2EE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0" y="2151465"/>
            <a:ext cx="4955827" cy="348494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796E62C7-EBC0-43D2-9439-304C1139E046}"/>
              </a:ext>
            </a:extLst>
          </p:cNvPr>
          <p:cNvSpPr txBox="1">
            <a:spLocks/>
          </p:cNvSpPr>
          <p:nvPr/>
        </p:nvSpPr>
        <p:spPr>
          <a:xfrm>
            <a:off x="0" y="433530"/>
            <a:ext cx="2878667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BREF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FAF1BCD-3A99-4631-9FE5-FF5D7A4F1939}"/>
              </a:ext>
            </a:extLst>
          </p:cNvPr>
          <p:cNvGrpSpPr/>
          <p:nvPr/>
        </p:nvGrpSpPr>
        <p:grpSpPr>
          <a:xfrm>
            <a:off x="6890083" y="1327651"/>
            <a:ext cx="4955828" cy="1016902"/>
            <a:chOff x="1157898" y="5109641"/>
            <a:chExt cx="8091185" cy="125212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B1DE1DA-E53E-4DC5-BD34-ED7DB49CD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898" y="5347396"/>
              <a:ext cx="1564283" cy="77662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5AD11EE-A71D-44CC-9C98-C6EA70EC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9685" y="5274734"/>
              <a:ext cx="2254831" cy="76771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8FB551D-84D3-492C-9827-DB04B201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9319" y="5109641"/>
              <a:ext cx="1069764" cy="1252129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3ABAE9-8176-4B5D-A869-58A3732FB7DE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014" y="5529569"/>
              <a:ext cx="1899920" cy="466090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31AF4FF-D86A-41AE-9A7A-81994EAEE2EF}"/>
              </a:ext>
            </a:extLst>
          </p:cNvPr>
          <p:cNvSpPr txBox="1"/>
          <p:nvPr/>
        </p:nvSpPr>
        <p:spPr>
          <a:xfrm>
            <a:off x="5108021" y="1462257"/>
            <a:ext cx="704640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1A1A1"/>
                </a:solidFill>
              </a:rPr>
              <a:t>4</a:t>
            </a:r>
            <a:r>
              <a:rPr lang="fr-FR" sz="2800" b="1" dirty="0">
                <a:solidFill>
                  <a:srgbClr val="01A1A1"/>
                </a:solidFill>
              </a:rPr>
              <a:t> pilotes :   </a:t>
            </a:r>
          </a:p>
          <a:p>
            <a:pPr lvl="1"/>
            <a:endParaRPr lang="fr-FR" dirty="0">
              <a:solidFill>
                <a:srgbClr val="01A1A1"/>
              </a:solidFill>
            </a:endParaRPr>
          </a:p>
          <a:p>
            <a:r>
              <a:rPr lang="fr-FR" sz="2800" b="1" dirty="0">
                <a:solidFill>
                  <a:srgbClr val="01A1A1"/>
                </a:solidFill>
              </a:rPr>
              <a:t>1 ambition : </a:t>
            </a:r>
            <a:r>
              <a:rPr lang="fr-FR" dirty="0"/>
              <a:t>Promouvoir une agriculture locale et une alimentation durable, accessible à tous</a:t>
            </a:r>
          </a:p>
          <a:p>
            <a:endParaRPr lang="fr-FR" dirty="0"/>
          </a:p>
          <a:p>
            <a:r>
              <a:rPr lang="fr-FR" sz="3200" b="1" dirty="0">
                <a:solidFill>
                  <a:srgbClr val="01A1A1"/>
                </a:solidFill>
              </a:rPr>
              <a:t>3</a:t>
            </a:r>
            <a:r>
              <a:rPr lang="fr-FR" sz="2800" b="1" dirty="0">
                <a:solidFill>
                  <a:srgbClr val="01A1A1"/>
                </a:solidFill>
              </a:rPr>
              <a:t> ans de mise en œuvre : </a:t>
            </a:r>
            <a:r>
              <a:rPr lang="fr-FR" dirty="0"/>
              <a:t>Une programmation de septembre 2021 à septembre 2024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r>
              <a:rPr lang="fr-FR" sz="3200" b="1" dirty="0">
                <a:solidFill>
                  <a:srgbClr val="01A1A1"/>
                </a:solidFill>
              </a:rPr>
              <a:t>5</a:t>
            </a:r>
            <a:r>
              <a:rPr lang="fr-FR" sz="2800" b="1" dirty="0">
                <a:solidFill>
                  <a:srgbClr val="01A1A1"/>
                </a:solidFill>
              </a:rPr>
              <a:t> axes de travail : </a:t>
            </a:r>
            <a:r>
              <a:rPr lang="fr-FR" dirty="0"/>
              <a:t>Du champ à l’assiette, avec une gouvernance partagée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r>
              <a:rPr lang="fr-FR" sz="2800" b="1" dirty="0">
                <a:solidFill>
                  <a:srgbClr val="01A1A1"/>
                </a:solidFill>
              </a:rPr>
              <a:t>35 communes </a:t>
            </a:r>
          </a:p>
          <a:p>
            <a:endParaRPr lang="fr-FR" b="1" dirty="0">
              <a:solidFill>
                <a:srgbClr val="01A1A1"/>
              </a:solidFill>
            </a:endParaRPr>
          </a:p>
          <a:p>
            <a:r>
              <a:rPr lang="fr-FR" sz="2800" b="1" dirty="0">
                <a:solidFill>
                  <a:srgbClr val="01A1A1"/>
                </a:solidFill>
              </a:rPr>
              <a:t>Une diversité de partenaires et bénéficiaires ! </a:t>
            </a:r>
            <a:endParaRPr lang="fr-FR" sz="2400" dirty="0">
              <a:solidFill>
                <a:srgbClr val="01A1A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9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4E6A5B9-EB4B-448A-A471-8948752E5FDF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2147556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720000" tIns="216000" rIns="180000" bIns="45720" rtlCol="0" anchor="ctr">
            <a:normAutofit fontScale="25000" lnSpcReduction="20000"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0700">
                <a:solidFill>
                  <a:schemeClr val="bg1"/>
                </a:solidFill>
                <a:latin typeface="Poppins Medium" panose="00000600000000000000" pitchFamily="50" charset="0"/>
                <a:ea typeface="+mj-ea"/>
                <a:cs typeface="Poppins Medium" panose="00000600000000000000" pitchFamily="50" charset="0"/>
              </a:defRPr>
            </a:lvl1pPr>
          </a:lstStyle>
          <a:p>
            <a:r>
              <a:rPr lang="fr-FR" dirty="0"/>
              <a:t>Le projet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3861ADA-8DEF-49B5-BD96-9CC63AF48646}"/>
              </a:ext>
            </a:extLst>
          </p:cNvPr>
          <p:cNvSpPr txBox="1">
            <a:spLocks/>
          </p:cNvSpPr>
          <p:nvPr/>
        </p:nvSpPr>
        <p:spPr>
          <a:xfrm>
            <a:off x="3171128" y="324567"/>
            <a:ext cx="6997678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Explications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FA771A-EF14-4F24-ADFB-F00E2E5CCBAF}"/>
              </a:ext>
            </a:extLst>
          </p:cNvPr>
          <p:cNvSpPr txBox="1"/>
          <p:nvPr/>
        </p:nvSpPr>
        <p:spPr>
          <a:xfrm>
            <a:off x="5626975" y="1490591"/>
            <a:ext cx="5793607" cy="369332"/>
          </a:xfrm>
          <a:prstGeom prst="rect">
            <a:avLst/>
          </a:prstGeom>
          <a:noFill/>
        </p:spPr>
        <p:txBody>
          <a:bodyPr wrap="square" numCol="1" spcCol="108000">
            <a:spAutoFit/>
          </a:bodyPr>
          <a:lstStyle/>
          <a:p>
            <a:endParaRPr lang="fr-FR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96E62C7-EBC0-43D2-9439-304C1139E046}"/>
              </a:ext>
            </a:extLst>
          </p:cNvPr>
          <p:cNvSpPr txBox="1">
            <a:spLocks/>
          </p:cNvSpPr>
          <p:nvPr/>
        </p:nvSpPr>
        <p:spPr>
          <a:xfrm>
            <a:off x="-2" y="365125"/>
            <a:ext cx="3036415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4B8AC-E6B3-4746-840D-0EE7F8D16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5902"/>
            <a:ext cx="3868826" cy="41719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0AA43C2-5BC0-4046-8A0D-A8A8D47C0425}"/>
              </a:ext>
            </a:extLst>
          </p:cNvPr>
          <p:cNvSpPr txBox="1"/>
          <p:nvPr/>
        </p:nvSpPr>
        <p:spPr>
          <a:xfrm>
            <a:off x="122176" y="1604408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 PROJET TRANSVERSAL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1361571-E7E8-44D6-8780-9AA9BF1EC454}"/>
              </a:ext>
            </a:extLst>
          </p:cNvPr>
          <p:cNvSpPr txBox="1"/>
          <p:nvPr/>
        </p:nvSpPr>
        <p:spPr>
          <a:xfrm>
            <a:off x="8523777" y="1588066"/>
            <a:ext cx="3034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 PROJET RECONNU ET SOUTENU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94A741-EFA5-4915-A0BB-BF2F37EC84D5}"/>
              </a:ext>
            </a:extLst>
          </p:cNvPr>
          <p:cNvSpPr txBox="1"/>
          <p:nvPr/>
        </p:nvSpPr>
        <p:spPr>
          <a:xfrm>
            <a:off x="4332597" y="2140317"/>
            <a:ext cx="3517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Producteurs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Artisans, </a:t>
            </a:r>
            <a:r>
              <a:rPr lang="fr-FR" dirty="0"/>
              <a:t>transformateurs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Structures accompagnatrices, chambres consulaires, etc.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Commerçants, </a:t>
            </a:r>
            <a:r>
              <a:rPr lang="fr-FR" dirty="0"/>
              <a:t>distributeurs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Restauration collective et commerciale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Institutions</a:t>
            </a:r>
            <a:r>
              <a:rPr lang="fr-FR" dirty="0"/>
              <a:t> et </a:t>
            </a:r>
            <a:r>
              <a:rPr lang="fr-FR" b="1" dirty="0"/>
              <a:t>collectivités locales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Consommateurs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Associations locales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  <a:p>
            <a:endParaRPr lang="fr-FR" dirty="0"/>
          </a:p>
          <a:p>
            <a:pPr algn="ctr"/>
            <a:r>
              <a:rPr lang="fr-FR" b="1" dirty="0"/>
              <a:t>= TOUS LES ACTEURS </a:t>
            </a:r>
          </a:p>
          <a:p>
            <a:pPr algn="ctr"/>
            <a:r>
              <a:rPr lang="fr-FR" b="1" dirty="0"/>
              <a:t>DU SYSTÈME ALIMENTAIRE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03F99F-3DE9-4937-8393-E6720E08513A}"/>
              </a:ext>
            </a:extLst>
          </p:cNvPr>
          <p:cNvSpPr txBox="1"/>
          <p:nvPr/>
        </p:nvSpPr>
        <p:spPr>
          <a:xfrm>
            <a:off x="4226168" y="1594740"/>
            <a:ext cx="372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 PROJET PARTENARIAL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609554C-D942-4D1A-850B-A7701E620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308" y="3218081"/>
            <a:ext cx="1323631" cy="13060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10650D-2D6C-48E9-AFA5-60C022D6FADB}"/>
              </a:ext>
            </a:extLst>
          </p:cNvPr>
          <p:cNvSpPr txBox="1"/>
          <p:nvPr/>
        </p:nvSpPr>
        <p:spPr>
          <a:xfrm>
            <a:off x="9130926" y="2619711"/>
            <a:ext cx="28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Issus de la Loi d’Avenir de 2014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2F22D01-C99F-4690-8EAB-B4D17A1F0E8F}"/>
              </a:ext>
            </a:extLst>
          </p:cNvPr>
          <p:cNvSpPr txBox="1"/>
          <p:nvPr/>
        </p:nvSpPr>
        <p:spPr>
          <a:xfrm>
            <a:off x="9108353" y="3433427"/>
            <a:ext cx="2805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</a:t>
            </a:r>
            <a:r>
              <a:rPr lang="fr-FR" b="1" dirty="0"/>
              <a:t>reconnaissance officielle </a:t>
            </a:r>
            <a:r>
              <a:rPr lang="fr-FR" dirty="0"/>
              <a:t>qu’a obtenu le PAT en 2021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B29024-3E74-4C12-883A-6D086E97B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48" r="17297"/>
          <a:stretch/>
        </p:blipFill>
        <p:spPr>
          <a:xfrm>
            <a:off x="7970603" y="4572103"/>
            <a:ext cx="1160323" cy="119360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9A544FF-4D50-4F29-977C-38CF2C1F87CD}"/>
              </a:ext>
            </a:extLst>
          </p:cNvPr>
          <p:cNvSpPr txBox="1"/>
          <p:nvPr/>
        </p:nvSpPr>
        <p:spPr>
          <a:xfrm>
            <a:off x="9103939" y="4895862"/>
            <a:ext cx="299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b="1" dirty="0"/>
              <a:t>soutien financier </a:t>
            </a:r>
            <a:r>
              <a:rPr lang="fr-FR" dirty="0"/>
              <a:t>pour les PAT et leurs partenaires</a:t>
            </a:r>
          </a:p>
        </p:txBody>
      </p:sp>
    </p:spTree>
    <p:extLst>
      <p:ext uri="{BB962C8B-B14F-4D97-AF65-F5344CB8AC3E}">
        <p14:creationId xmlns:p14="http://schemas.microsoft.com/office/powerpoint/2010/main" val="138974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EDB665F-F34C-415C-98FF-1C77F0F78D6F}"/>
              </a:ext>
            </a:extLst>
          </p:cNvPr>
          <p:cNvSpPr txBox="1">
            <a:spLocks/>
          </p:cNvSpPr>
          <p:nvPr/>
        </p:nvSpPr>
        <p:spPr>
          <a:xfrm>
            <a:off x="2972390" y="241232"/>
            <a:ext cx="727803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Un plan d’action autour de 5 axes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87FC9D-1DE0-4EA2-9AB0-208C291DB5A4}"/>
              </a:ext>
            </a:extLst>
          </p:cNvPr>
          <p:cNvSpPr txBox="1"/>
          <p:nvPr/>
        </p:nvSpPr>
        <p:spPr>
          <a:xfrm rot="16200000">
            <a:off x="-19677" y="4668474"/>
            <a:ext cx="2484000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 Crédit | Lorem ipsum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F4D64A1-FFEC-42CB-ADF7-2D781EE64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284386"/>
              </p:ext>
            </p:extLst>
          </p:nvPr>
        </p:nvGraphicFramePr>
        <p:xfrm>
          <a:off x="0" y="1331483"/>
          <a:ext cx="12261441" cy="532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473624D1-1A90-4290-80F4-A2528FF240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88" y="1015073"/>
            <a:ext cx="1808944" cy="100872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353F835-96B9-4908-B425-BA7DA3D0A9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34" y="2105641"/>
            <a:ext cx="1947941" cy="12330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406274-EE2F-48A0-AE70-F0A8C1D53A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34" y="5345950"/>
            <a:ext cx="2086568" cy="127081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D79CE7F-EF55-417C-AFC4-6A88D75DBB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71" y="5001986"/>
            <a:ext cx="2147698" cy="133702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2871915-A177-42BB-A9B0-6C0C7A88155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40" y="2527542"/>
            <a:ext cx="2147698" cy="12330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B4AE894-C893-4B11-A6AF-B57434BB7C7F}"/>
              </a:ext>
            </a:extLst>
          </p:cNvPr>
          <p:cNvSpPr txBox="1">
            <a:spLocks/>
          </p:cNvSpPr>
          <p:nvPr/>
        </p:nvSpPr>
        <p:spPr>
          <a:xfrm>
            <a:off x="0" y="426358"/>
            <a:ext cx="2597162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720000" tIns="216000" rIns="18000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Projet</a:t>
            </a:r>
          </a:p>
        </p:txBody>
      </p:sp>
    </p:spTree>
    <p:extLst>
      <p:ext uri="{BB962C8B-B14F-4D97-AF65-F5344CB8AC3E}">
        <p14:creationId xmlns:p14="http://schemas.microsoft.com/office/powerpoint/2010/main" val="51065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4EE9B4D-D2E8-4F3A-958C-64B3E0024BEC}"/>
              </a:ext>
            </a:extLst>
          </p:cNvPr>
          <p:cNvSpPr/>
          <p:nvPr/>
        </p:nvSpPr>
        <p:spPr>
          <a:xfrm>
            <a:off x="62873" y="1674814"/>
            <a:ext cx="4266646" cy="2437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32A63"/>
                </a:solidFill>
              </a:rPr>
              <a:t>FINANCEURS</a:t>
            </a: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006BB758-C81E-49CF-8E67-A8D24979F23F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2597162" cy="720000"/>
          </a:xfrm>
          <a:prstGeom prst="rect">
            <a:avLst/>
          </a:prstGeom>
          <a:solidFill>
            <a:srgbClr val="032A63"/>
          </a:solidFill>
          <a:ln>
            <a:noFill/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1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AEDB665F-F34C-415C-98FF-1C77F0F78D6F}"/>
              </a:ext>
            </a:extLst>
          </p:cNvPr>
          <p:cNvSpPr txBox="1">
            <a:spLocks/>
          </p:cNvSpPr>
          <p:nvPr/>
        </p:nvSpPr>
        <p:spPr>
          <a:xfrm>
            <a:off x="2738023" y="346771"/>
            <a:ext cx="9291357" cy="69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32A63"/>
                </a:solidFill>
                <a:latin typeface="Poppins" panose="00000500000000000000"/>
                <a:cs typeface="Poppins Light" panose="00000400000000000000" pitchFamily="50" charset="0"/>
              </a:rPr>
              <a:t>Une gouvernance partagée 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78C553B0-C0F8-45D5-B0C4-596D02E25C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73" y="2508601"/>
            <a:ext cx="1160088" cy="68058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4F44CDD-B575-4C21-AA52-B5213C5E1E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084" y="2897506"/>
            <a:ext cx="822140" cy="91348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8BC78D9-37CB-4B62-A7F9-510B5E6082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466" y="2772861"/>
            <a:ext cx="673830" cy="86603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5C607BB-28EC-40E3-ACB6-03F9454CEC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5" r="13591"/>
          <a:stretch/>
        </p:blipFill>
        <p:spPr>
          <a:xfrm>
            <a:off x="2483627" y="2683755"/>
            <a:ext cx="822141" cy="755159"/>
          </a:xfrm>
          <a:prstGeom prst="rect">
            <a:avLst/>
          </a:prstGeom>
        </p:spPr>
      </p:pic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B350245A-FD3D-4AD2-99AE-D83B2B582FF1}"/>
              </a:ext>
            </a:extLst>
          </p:cNvPr>
          <p:cNvSpPr/>
          <p:nvPr/>
        </p:nvSpPr>
        <p:spPr>
          <a:xfrm>
            <a:off x="4313002" y="1720970"/>
            <a:ext cx="3720820" cy="2437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32A63"/>
                </a:solidFill>
              </a:rPr>
              <a:t>PILOTES</a:t>
            </a: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98A34106-FE04-4D31-A790-44C658ABC599}"/>
              </a:ext>
            </a:extLst>
          </p:cNvPr>
          <p:cNvSpPr/>
          <p:nvPr/>
        </p:nvSpPr>
        <p:spPr>
          <a:xfrm>
            <a:off x="7971121" y="1720304"/>
            <a:ext cx="4266646" cy="24377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32A63"/>
                </a:solidFill>
              </a:rPr>
              <a:t>PARTENAIRES TECHNIQUES</a:t>
            </a: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86CEA07B-AAF3-4327-B0F3-680F19E88CD6}"/>
              </a:ext>
            </a:extLst>
          </p:cNvPr>
          <p:cNvSpPr/>
          <p:nvPr/>
        </p:nvSpPr>
        <p:spPr>
          <a:xfrm>
            <a:off x="46356" y="4240937"/>
            <a:ext cx="4266646" cy="2437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rgbClr val="032A63"/>
              </a:solidFill>
            </a:endParaRPr>
          </a:p>
          <a:p>
            <a:pPr algn="ctr"/>
            <a:r>
              <a:rPr lang="fr-FR" sz="2400" dirty="0">
                <a:solidFill>
                  <a:srgbClr val="032A63"/>
                </a:solidFill>
              </a:rPr>
              <a:t>COLLECTIVITES ET INSTITUTIONS</a:t>
            </a: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B047576B-5FBE-4C6E-81F2-8464C86120D4}"/>
              </a:ext>
            </a:extLst>
          </p:cNvPr>
          <p:cNvSpPr/>
          <p:nvPr/>
        </p:nvSpPr>
        <p:spPr>
          <a:xfrm>
            <a:off x="4287827" y="4200511"/>
            <a:ext cx="3771169" cy="24377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r>
              <a:rPr lang="fr-FR" sz="2400" dirty="0">
                <a:solidFill>
                  <a:srgbClr val="032A63"/>
                </a:solidFill>
              </a:rPr>
              <a:t>PORTEURS DE PROJETS INSCRITS DANS LE PAT</a:t>
            </a: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A6AAE1CE-C4BA-4532-AADC-4F0DBEE884FD}"/>
              </a:ext>
            </a:extLst>
          </p:cNvPr>
          <p:cNvSpPr/>
          <p:nvPr/>
        </p:nvSpPr>
        <p:spPr>
          <a:xfrm>
            <a:off x="8046522" y="4237649"/>
            <a:ext cx="4111822" cy="2437759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r>
              <a:rPr lang="fr-FR" sz="2400" dirty="0">
                <a:solidFill>
                  <a:srgbClr val="032A63"/>
                </a:solidFill>
              </a:rPr>
              <a:t>AUTRES PARTENAIRES MOBILISES</a:t>
            </a: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  <a:p>
            <a:pPr algn="ctr"/>
            <a:endParaRPr lang="fr-FR" sz="3200" dirty="0">
              <a:solidFill>
                <a:srgbClr val="032A63"/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65CEE869-D4F6-44F7-8608-6E7808C3D797}"/>
              </a:ext>
            </a:extLst>
          </p:cNvPr>
          <p:cNvSpPr/>
          <p:nvPr/>
        </p:nvSpPr>
        <p:spPr>
          <a:xfrm>
            <a:off x="4484658" y="5435890"/>
            <a:ext cx="1806936" cy="7787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collectivités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07EEB68-304D-41E8-B1AD-AD7D796B2A2D}"/>
              </a:ext>
            </a:extLst>
          </p:cNvPr>
          <p:cNvSpPr/>
          <p:nvPr/>
        </p:nvSpPr>
        <p:spPr>
          <a:xfrm>
            <a:off x="5980112" y="5335431"/>
            <a:ext cx="1991009" cy="543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Associations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2EAA6617-ED09-4F67-BBA3-3C051FA99F93}"/>
              </a:ext>
            </a:extLst>
          </p:cNvPr>
          <p:cNvSpPr/>
          <p:nvPr/>
        </p:nvSpPr>
        <p:spPr>
          <a:xfrm>
            <a:off x="5765384" y="5967292"/>
            <a:ext cx="2205737" cy="4829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Entreprises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A86B005F-59A0-4CAF-9A69-77D345C315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274" y="2790084"/>
            <a:ext cx="830689" cy="947796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30B0F737-9CE2-4917-977C-E951BFF113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0075" y="2868827"/>
            <a:ext cx="940283" cy="869053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4D69A819-813F-4027-B58A-559C06780F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501" y="2718178"/>
            <a:ext cx="1086226" cy="85811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CB670AE-E9C0-48F7-8158-50A0FC5F14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38" y="2654157"/>
            <a:ext cx="1125441" cy="537934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B21E5599-F5C4-4BA4-B79D-8B01544829C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61" y="3506174"/>
            <a:ext cx="1483445" cy="48625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9A9A561D-9244-49B1-8239-56138CB92AF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292" y="2470513"/>
            <a:ext cx="845139" cy="9523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8673CEE-582D-4788-9104-99981890788C}"/>
              </a:ext>
            </a:extLst>
          </p:cNvPr>
          <p:cNvSpPr/>
          <p:nvPr/>
        </p:nvSpPr>
        <p:spPr>
          <a:xfrm>
            <a:off x="4697769" y="3289374"/>
            <a:ext cx="1319607" cy="5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CF8BD070-170D-44A2-8CA1-33278A9AFADB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68" y="3411825"/>
            <a:ext cx="1251344" cy="454132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FE5CC184-07C4-45E3-9FD1-2313E8953E4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7" y="5498872"/>
            <a:ext cx="1312962" cy="738454"/>
          </a:xfrm>
          <a:prstGeom prst="rect">
            <a:avLst/>
          </a:prstGeom>
        </p:spPr>
      </p:pic>
      <p:sp>
        <p:nvSpPr>
          <p:cNvPr id="70" name="Ellipse 69">
            <a:extLst>
              <a:ext uri="{FF2B5EF4-FFF2-40B4-BE49-F238E27FC236}">
                <a16:creationId xmlns:a16="http://schemas.microsoft.com/office/drawing/2014/main" id="{A3DF2D6C-B462-49C6-8111-1967DA83C253}"/>
              </a:ext>
            </a:extLst>
          </p:cNvPr>
          <p:cNvSpPr/>
          <p:nvPr/>
        </p:nvSpPr>
        <p:spPr>
          <a:xfrm>
            <a:off x="1846655" y="5335431"/>
            <a:ext cx="2188430" cy="11757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35 communes du territoire du PAT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5CC373D9-4FD4-4A83-8EEF-8A2D98FBF03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348" y="5498872"/>
            <a:ext cx="890367" cy="929543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222306A-DEA5-4CBB-B041-5EFFF0B194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t="12020" r="9707" b="19289"/>
          <a:stretch/>
        </p:blipFill>
        <p:spPr>
          <a:xfrm>
            <a:off x="8400735" y="5625974"/>
            <a:ext cx="1249651" cy="50676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9F6F845-34AB-4B25-91B8-086FBBFCF42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851" y="5498872"/>
            <a:ext cx="1068209" cy="5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5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EDB665F-F34C-415C-98FF-1C77F0F78D6F}"/>
              </a:ext>
            </a:extLst>
          </p:cNvPr>
          <p:cNvSpPr txBox="1">
            <a:spLocks/>
          </p:cNvSpPr>
          <p:nvPr/>
        </p:nvSpPr>
        <p:spPr>
          <a:xfrm>
            <a:off x="2972390" y="241232"/>
            <a:ext cx="8500031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1A1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logistiques et de transformation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B4AE894-C893-4B11-A6AF-B57434BB7C7F}"/>
              </a:ext>
            </a:extLst>
          </p:cNvPr>
          <p:cNvSpPr txBox="1">
            <a:spLocks/>
          </p:cNvSpPr>
          <p:nvPr/>
        </p:nvSpPr>
        <p:spPr>
          <a:xfrm>
            <a:off x="0" y="241232"/>
            <a:ext cx="2597162" cy="720000"/>
          </a:xfrm>
          <a:prstGeom prst="rect">
            <a:avLst/>
          </a:prstGeom>
          <a:solidFill>
            <a:srgbClr val="6DC9C4"/>
          </a:solidFill>
          <a:ln>
            <a:noFill/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C9253A-7F7A-4314-944F-36A1F2533DF9}"/>
              </a:ext>
            </a:extLst>
          </p:cNvPr>
          <p:cNvSpPr txBox="1"/>
          <p:nvPr/>
        </p:nvSpPr>
        <p:spPr>
          <a:xfrm>
            <a:off x="5234769" y="2633318"/>
            <a:ext cx="57606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Réaliser un </a:t>
            </a:r>
            <a:r>
              <a:rPr lang="fr-FR" sz="2400" b="1" dirty="0"/>
              <a:t>diagnostic approfondi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Des </a:t>
            </a:r>
            <a:r>
              <a:rPr lang="fr-FR" sz="2000" b="1" dirty="0"/>
              <a:t>besoins des producteurs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Des </a:t>
            </a:r>
            <a:r>
              <a:rPr lang="fr-FR" sz="2000" b="1" dirty="0"/>
              <a:t>besoins de la restauration collective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Des </a:t>
            </a:r>
            <a:r>
              <a:rPr lang="fr-FR" sz="2000" b="1" dirty="0"/>
              <a:t>outils</a:t>
            </a:r>
            <a:r>
              <a:rPr lang="fr-FR" sz="2000" dirty="0"/>
              <a:t> existants, en cours de développement ou inspirants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+ </a:t>
            </a:r>
            <a:r>
              <a:rPr lang="fr-FR" sz="2400" b="1" dirty="0"/>
              <a:t>Etudier les opportunités </a:t>
            </a:r>
            <a:r>
              <a:rPr lang="fr-FR" sz="2000" dirty="0"/>
              <a:t>de développement d’ateliers de transformation et de logistique</a:t>
            </a:r>
          </a:p>
          <a:p>
            <a:endParaRPr lang="fr-FR" sz="2000" dirty="0"/>
          </a:p>
          <a:p>
            <a:r>
              <a:rPr lang="fr-FR" sz="2000" dirty="0"/>
              <a:t>+ </a:t>
            </a:r>
            <a:r>
              <a:rPr lang="fr-FR" sz="2400" b="1" dirty="0"/>
              <a:t>Faire des propositions </a:t>
            </a:r>
            <a:r>
              <a:rPr lang="fr-FR" sz="2000" dirty="0"/>
              <a:t>d’actions concrètes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72036BA-0CD4-4A0B-AFFD-C693A1590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98" y="3753352"/>
            <a:ext cx="3551583" cy="236772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71EEB6-355F-4882-9447-3FCAA0C6DA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973" y="5625381"/>
            <a:ext cx="868894" cy="99138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4DF7DB6-ACDB-493D-9C0A-977BB09258A8}"/>
              </a:ext>
            </a:extLst>
          </p:cNvPr>
          <p:cNvSpPr/>
          <p:nvPr/>
        </p:nvSpPr>
        <p:spPr>
          <a:xfrm>
            <a:off x="10166785" y="966473"/>
            <a:ext cx="1792224" cy="1673811"/>
          </a:xfrm>
          <a:prstGeom prst="ellipse">
            <a:avLst/>
          </a:prstGeom>
          <a:solidFill>
            <a:schemeClr val="bg1"/>
          </a:solidFill>
          <a:ln>
            <a:solidFill>
              <a:srgbClr val="01A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CARENE Chef de file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705D9E5-F1AF-4103-9B35-867147968872}"/>
              </a:ext>
            </a:extLst>
          </p:cNvPr>
          <p:cNvGrpSpPr/>
          <p:nvPr/>
        </p:nvGrpSpPr>
        <p:grpSpPr>
          <a:xfrm>
            <a:off x="1060704" y="1501695"/>
            <a:ext cx="3904628" cy="2107779"/>
            <a:chOff x="0" y="2403"/>
            <a:chExt cx="3904628" cy="1156161"/>
          </a:xfrm>
          <a:solidFill>
            <a:srgbClr val="6DC9C4"/>
          </a:solidFill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DA09596-F7FE-4BCA-B9B7-84BB54EDCEB4}"/>
                </a:ext>
              </a:extLst>
            </p:cNvPr>
            <p:cNvSpPr/>
            <p:nvPr/>
          </p:nvSpPr>
          <p:spPr>
            <a:xfrm>
              <a:off x="0" y="2403"/>
              <a:ext cx="3904628" cy="115616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9A8BC170-3195-478F-AF5E-C08B6F5DFC7A}"/>
                </a:ext>
              </a:extLst>
            </p:cNvPr>
            <p:cNvSpPr txBox="1"/>
            <p:nvPr/>
          </p:nvSpPr>
          <p:spPr>
            <a:xfrm>
              <a:off x="15810" y="54698"/>
              <a:ext cx="3791750" cy="104328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Développer les </a:t>
              </a:r>
              <a:r>
                <a:rPr lang="fr-FR" sz="2400" b="1" dirty="0">
                  <a:solidFill>
                    <a:schemeClr val="bg1"/>
                  </a:solidFill>
                </a:rPr>
                <a:t>ateliers de transformation</a:t>
              </a:r>
              <a:r>
                <a:rPr lang="fr-FR" sz="2400" dirty="0">
                  <a:solidFill>
                    <a:schemeClr val="bg1"/>
                  </a:solidFill>
                </a:rPr>
                <a:t> et les </a:t>
              </a:r>
              <a:r>
                <a:rPr lang="fr-FR" sz="2400" b="1" dirty="0">
                  <a:solidFill>
                    <a:schemeClr val="bg1"/>
                  </a:solidFill>
                </a:rPr>
                <a:t>outils logistiques </a:t>
              </a:r>
              <a:r>
                <a:rPr lang="fr-FR" sz="2400" dirty="0">
                  <a:solidFill>
                    <a:schemeClr val="bg1"/>
                  </a:solidFill>
                </a:rPr>
                <a:t>pour faciliter la relocalisation des approvisionnements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10CD1EC-7D6B-437D-A16D-368F78AC35CE}"/>
              </a:ext>
            </a:extLst>
          </p:cNvPr>
          <p:cNvGrpSpPr/>
          <p:nvPr/>
        </p:nvGrpSpPr>
        <p:grpSpPr>
          <a:xfrm>
            <a:off x="5040979" y="1559386"/>
            <a:ext cx="4800853" cy="988645"/>
            <a:chOff x="3599302" y="1246"/>
            <a:chExt cx="3434613" cy="988645"/>
          </a:xfrm>
        </p:grpSpPr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EF27FA37-09D7-44A5-A0C7-433E906F2278}"/>
                </a:ext>
              </a:extLst>
            </p:cNvPr>
            <p:cNvSpPr/>
            <p:nvPr/>
          </p:nvSpPr>
          <p:spPr>
            <a:xfrm>
              <a:off x="3599302" y="1246"/>
              <a:ext cx="3434613" cy="98864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lèche : droite 4">
              <a:extLst>
                <a:ext uri="{FF2B5EF4-FFF2-40B4-BE49-F238E27FC236}">
                  <a16:creationId xmlns:a16="http://schemas.microsoft.com/office/drawing/2014/main" id="{6BE3B04B-2E4C-4176-9B1B-DCEDA186D742}"/>
                </a:ext>
              </a:extLst>
            </p:cNvPr>
            <p:cNvSpPr txBox="1"/>
            <p:nvPr/>
          </p:nvSpPr>
          <p:spPr>
            <a:xfrm>
              <a:off x="3599302" y="124827"/>
              <a:ext cx="3063871" cy="741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kern="1200" dirty="0"/>
                <a:t>	</a:t>
              </a:r>
            </a:p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kern="1200" dirty="0"/>
                <a:t>ANNEE 1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13DA9019-C371-4008-85CE-A22354F5EC42}"/>
              </a:ext>
            </a:extLst>
          </p:cNvPr>
          <p:cNvSpPr txBox="1"/>
          <p:nvPr/>
        </p:nvSpPr>
        <p:spPr>
          <a:xfrm>
            <a:off x="1117143" y="6111063"/>
            <a:ext cx="435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Légumerie de la Fée aux ducs (Saint-Herblain)</a:t>
            </a:r>
          </a:p>
        </p:txBody>
      </p:sp>
    </p:spTree>
    <p:extLst>
      <p:ext uri="{BB962C8B-B14F-4D97-AF65-F5344CB8AC3E}">
        <p14:creationId xmlns:p14="http://schemas.microsoft.com/office/powerpoint/2010/main" val="64661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EDB665F-F34C-415C-98FF-1C77F0F78D6F}"/>
              </a:ext>
            </a:extLst>
          </p:cNvPr>
          <p:cNvSpPr txBox="1">
            <a:spLocks/>
          </p:cNvSpPr>
          <p:nvPr/>
        </p:nvSpPr>
        <p:spPr>
          <a:xfrm>
            <a:off x="2972390" y="278940"/>
            <a:ext cx="8500031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C68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productions locales et durables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B4AE894-C893-4B11-A6AF-B57434BB7C7F}"/>
              </a:ext>
            </a:extLst>
          </p:cNvPr>
          <p:cNvSpPr txBox="1">
            <a:spLocks/>
          </p:cNvSpPr>
          <p:nvPr/>
        </p:nvSpPr>
        <p:spPr>
          <a:xfrm>
            <a:off x="0" y="376476"/>
            <a:ext cx="2597162" cy="720000"/>
          </a:xfrm>
          <a:prstGeom prst="rect">
            <a:avLst/>
          </a:prstGeom>
          <a:solidFill>
            <a:srgbClr val="C68424"/>
          </a:solidFill>
          <a:ln>
            <a:noFill/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030E1AB-0E1E-4800-9B4C-295EF7238A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242" y="3108807"/>
            <a:ext cx="868894" cy="9913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907F97B-29BC-4396-B4BC-AE2BB07F8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050" y="3144020"/>
            <a:ext cx="1388598" cy="10969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73111C-0422-448C-95C9-14AC0A7855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671" y="3830879"/>
            <a:ext cx="3724593" cy="1964141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7171EE81-3933-4F94-94D9-DB03576B3D35}"/>
              </a:ext>
            </a:extLst>
          </p:cNvPr>
          <p:cNvGrpSpPr/>
          <p:nvPr/>
        </p:nvGrpSpPr>
        <p:grpSpPr>
          <a:xfrm>
            <a:off x="1060704" y="1501695"/>
            <a:ext cx="3904628" cy="2107779"/>
            <a:chOff x="0" y="2403"/>
            <a:chExt cx="3904628" cy="1156161"/>
          </a:xfrm>
          <a:solidFill>
            <a:srgbClr val="C68424"/>
          </a:solidFill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E9D4AE1-C88D-45E4-B02D-D97B9ABFFFFD}"/>
                </a:ext>
              </a:extLst>
            </p:cNvPr>
            <p:cNvSpPr/>
            <p:nvPr/>
          </p:nvSpPr>
          <p:spPr>
            <a:xfrm>
              <a:off x="0" y="2403"/>
              <a:ext cx="3904628" cy="115616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9A14D9DF-4BB1-4B54-980E-C76EA8513938}"/>
                </a:ext>
              </a:extLst>
            </p:cNvPr>
            <p:cNvSpPr txBox="1"/>
            <p:nvPr/>
          </p:nvSpPr>
          <p:spPr>
            <a:xfrm>
              <a:off x="15810" y="54698"/>
              <a:ext cx="3791750" cy="104328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/>
              <a:r>
                <a:rPr lang="fr-FR" sz="2400" b="1" dirty="0"/>
                <a:t>Conforter les productions agricoles du territoire afin de développer l'approvisionnement local de qualité</a:t>
              </a:r>
              <a:endParaRPr lang="fr-FR" sz="2400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D7AFEF7-3D4E-438D-ABC0-6895D85CC5CF}"/>
              </a:ext>
            </a:extLst>
          </p:cNvPr>
          <p:cNvGrpSpPr/>
          <p:nvPr/>
        </p:nvGrpSpPr>
        <p:grpSpPr>
          <a:xfrm>
            <a:off x="5221453" y="1463610"/>
            <a:ext cx="4800853" cy="988645"/>
            <a:chOff x="3599302" y="1246"/>
            <a:chExt cx="3434613" cy="988645"/>
          </a:xfrm>
        </p:grpSpPr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B43FF925-A973-4AAE-B05F-2134963DD2D8}"/>
                </a:ext>
              </a:extLst>
            </p:cNvPr>
            <p:cNvSpPr/>
            <p:nvPr/>
          </p:nvSpPr>
          <p:spPr>
            <a:xfrm>
              <a:off x="3599302" y="1246"/>
              <a:ext cx="3434613" cy="98864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AC38A">
                <a:alpha val="89804"/>
              </a:srgbClr>
            </a:solidFill>
            <a:ln>
              <a:noFill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lèche : droite 4">
              <a:extLst>
                <a:ext uri="{FF2B5EF4-FFF2-40B4-BE49-F238E27FC236}">
                  <a16:creationId xmlns:a16="http://schemas.microsoft.com/office/drawing/2014/main" id="{410B2461-5633-496F-BD0C-19FBA15A16EA}"/>
                </a:ext>
              </a:extLst>
            </p:cNvPr>
            <p:cNvSpPr txBox="1"/>
            <p:nvPr/>
          </p:nvSpPr>
          <p:spPr>
            <a:xfrm>
              <a:off x="3599302" y="124827"/>
              <a:ext cx="3063871" cy="741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kern="1200" dirty="0"/>
                <a:t>	</a:t>
              </a:r>
            </a:p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kern="1200" dirty="0"/>
                <a:t>ANNEE 1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54C3CACD-F7AA-479D-80D3-F500D181B540}"/>
              </a:ext>
            </a:extLst>
          </p:cNvPr>
          <p:cNvSpPr txBox="1"/>
          <p:nvPr/>
        </p:nvSpPr>
        <p:spPr>
          <a:xfrm>
            <a:off x="5234769" y="2428774"/>
            <a:ext cx="63275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Réaliser un diagnostic sur </a:t>
            </a:r>
            <a:r>
              <a:rPr lang="fr-FR" sz="2400" b="1" dirty="0"/>
              <a:t>4 produits phares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 Lait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Poisson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Viande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Légumes</a:t>
            </a:r>
          </a:p>
          <a:p>
            <a:endParaRPr lang="fr-FR" sz="2000" dirty="0"/>
          </a:p>
          <a:p>
            <a:r>
              <a:rPr lang="fr-FR" sz="2000" dirty="0"/>
              <a:t>+ </a:t>
            </a:r>
            <a:r>
              <a:rPr lang="fr-FR" sz="2400" b="1" dirty="0"/>
              <a:t>Poursuivre l’existant </a:t>
            </a:r>
            <a:r>
              <a:rPr lang="fr-FR" sz="2000" dirty="0"/>
              <a:t>pour : </a:t>
            </a: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La préservation du foncier agricole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L’aide à l’installation/ transmission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Les pratiques respectueuses de l’environnement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8747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EDB665F-F34C-415C-98FF-1C77F0F78D6F}"/>
              </a:ext>
            </a:extLst>
          </p:cNvPr>
          <p:cNvSpPr txBox="1">
            <a:spLocks/>
          </p:cNvSpPr>
          <p:nvPr/>
        </p:nvSpPr>
        <p:spPr>
          <a:xfrm>
            <a:off x="2972390" y="278940"/>
            <a:ext cx="8500031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E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L’accès pour tous à une alimentation locale et durable : La restauration collective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B4AE894-C893-4B11-A6AF-B57434BB7C7F}"/>
              </a:ext>
            </a:extLst>
          </p:cNvPr>
          <p:cNvSpPr txBox="1">
            <a:spLocks/>
          </p:cNvSpPr>
          <p:nvPr/>
        </p:nvSpPr>
        <p:spPr>
          <a:xfrm>
            <a:off x="0" y="278940"/>
            <a:ext cx="2597162" cy="720000"/>
          </a:xfrm>
          <a:prstGeom prst="rect">
            <a:avLst/>
          </a:prstGeom>
          <a:solidFill>
            <a:srgbClr val="E95959"/>
          </a:solidFill>
          <a:ln>
            <a:noFill/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F7F13D-5EF8-43EC-BA86-A5D62B558D60}"/>
              </a:ext>
            </a:extLst>
          </p:cNvPr>
          <p:cNvSpPr txBox="1"/>
          <p:nvPr/>
        </p:nvSpPr>
        <p:spPr>
          <a:xfrm>
            <a:off x="5538209" y="2656877"/>
            <a:ext cx="54195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Un diagnostic approfondi </a:t>
            </a:r>
            <a:r>
              <a:rPr lang="fr-FR" dirty="0"/>
              <a:t>à l’échelle des 35 communes du territoire, en gestion concédée et en gestion autonome </a:t>
            </a:r>
            <a:r>
              <a:rPr lang="fr-FR" b="1" dirty="0"/>
              <a:t>(démarrage en décembre sur la CARENE)</a:t>
            </a:r>
          </a:p>
          <a:p>
            <a:endParaRPr lang="fr-FR" dirty="0"/>
          </a:p>
          <a:p>
            <a:r>
              <a:rPr lang="fr-FR" dirty="0"/>
              <a:t>Pour proposer </a:t>
            </a:r>
            <a:r>
              <a:rPr lang="fr-FR" b="1" dirty="0"/>
              <a:t>un accompagnement sur mesure </a:t>
            </a:r>
            <a:r>
              <a:rPr lang="fr-FR" dirty="0"/>
              <a:t>avec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Un accompagnement individuel pour 4 communes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Un accompagnement collectif pour l’ensemble des volontaires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Lancement de l’accompagnement </a:t>
            </a:r>
            <a:r>
              <a:rPr lang="fr-FR" sz="2000" dirty="0"/>
              <a:t>(printemps 2022)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A724B27-C4BA-45E9-B198-D5B015706D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47" y="5822578"/>
            <a:ext cx="868894" cy="9913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FC69103-77B4-47DC-97DE-605F8B632D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741" y="5745838"/>
            <a:ext cx="1088259" cy="10058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F1EC0AA-98C2-4A1C-9267-C9B0D95AEA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663" y="3948659"/>
            <a:ext cx="3895533" cy="227244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4076912-438E-475C-A3C9-3DFB7265180E}"/>
              </a:ext>
            </a:extLst>
          </p:cNvPr>
          <p:cNvSpPr/>
          <p:nvPr/>
        </p:nvSpPr>
        <p:spPr>
          <a:xfrm>
            <a:off x="10223112" y="888629"/>
            <a:ext cx="1792224" cy="1673811"/>
          </a:xfrm>
          <a:prstGeom prst="ellipse">
            <a:avLst/>
          </a:prstGeom>
          <a:solidFill>
            <a:schemeClr val="bg1"/>
          </a:solidFill>
          <a:ln>
            <a:solidFill>
              <a:srgbClr val="E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CAP Atlantique Chef de file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D24E88A-1480-433B-8D5A-7314BFB536BB}"/>
              </a:ext>
            </a:extLst>
          </p:cNvPr>
          <p:cNvGrpSpPr/>
          <p:nvPr/>
        </p:nvGrpSpPr>
        <p:grpSpPr>
          <a:xfrm>
            <a:off x="1395663" y="1419910"/>
            <a:ext cx="3904628" cy="2107779"/>
            <a:chOff x="0" y="2403"/>
            <a:chExt cx="3904628" cy="1156161"/>
          </a:xfrm>
          <a:solidFill>
            <a:srgbClr val="C68424"/>
          </a:solidFill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DC172B4-5080-41E1-8964-A58103CBB20F}"/>
                </a:ext>
              </a:extLst>
            </p:cNvPr>
            <p:cNvSpPr/>
            <p:nvPr/>
          </p:nvSpPr>
          <p:spPr>
            <a:xfrm>
              <a:off x="0" y="2403"/>
              <a:ext cx="3904628" cy="1156161"/>
            </a:xfrm>
            <a:prstGeom prst="roundRect">
              <a:avLst/>
            </a:prstGeom>
            <a:solidFill>
              <a:srgbClr val="E959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 : coins arrondis 4">
              <a:extLst>
                <a:ext uri="{FF2B5EF4-FFF2-40B4-BE49-F238E27FC236}">
                  <a16:creationId xmlns:a16="http://schemas.microsoft.com/office/drawing/2014/main" id="{F05D2081-BFEC-461D-A189-6FEF6CCE22D5}"/>
                </a:ext>
              </a:extLst>
            </p:cNvPr>
            <p:cNvSpPr txBox="1"/>
            <p:nvPr/>
          </p:nvSpPr>
          <p:spPr>
            <a:xfrm>
              <a:off x="15810" y="54698"/>
              <a:ext cx="3791750" cy="104328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/>
              <a:r>
                <a:rPr lang="fr-FR" sz="2400" b="1" dirty="0"/>
                <a:t>Faire de la restauration collective le levier de l’accès pour tous à une alimentation durable et de qualité</a:t>
              </a:r>
              <a:endParaRPr lang="fr-FR" sz="2400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F79C14E-0B78-4419-A684-290161F34D2B}"/>
              </a:ext>
            </a:extLst>
          </p:cNvPr>
          <p:cNvGrpSpPr/>
          <p:nvPr/>
        </p:nvGrpSpPr>
        <p:grpSpPr>
          <a:xfrm>
            <a:off x="5422259" y="1530875"/>
            <a:ext cx="4800853" cy="988645"/>
            <a:chOff x="3599302" y="-12530"/>
            <a:chExt cx="3434613" cy="988645"/>
          </a:xfrm>
        </p:grpSpPr>
        <p:sp>
          <p:nvSpPr>
            <p:cNvPr id="22" name="Flèche : droite 21">
              <a:extLst>
                <a:ext uri="{FF2B5EF4-FFF2-40B4-BE49-F238E27FC236}">
                  <a16:creationId xmlns:a16="http://schemas.microsoft.com/office/drawing/2014/main" id="{972E6E2A-5A25-4191-964E-805F4F6BE569}"/>
                </a:ext>
              </a:extLst>
            </p:cNvPr>
            <p:cNvSpPr/>
            <p:nvPr/>
          </p:nvSpPr>
          <p:spPr>
            <a:xfrm>
              <a:off x="3599302" y="-12530"/>
              <a:ext cx="3434613" cy="98864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BA981">
                <a:alpha val="89804"/>
              </a:srgbClr>
            </a:solidFill>
            <a:ln>
              <a:noFill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lèche : droite 4">
              <a:extLst>
                <a:ext uri="{FF2B5EF4-FFF2-40B4-BE49-F238E27FC236}">
                  <a16:creationId xmlns:a16="http://schemas.microsoft.com/office/drawing/2014/main" id="{1CF39636-8AB7-40CC-ABF3-54B879EAA25F}"/>
                </a:ext>
              </a:extLst>
            </p:cNvPr>
            <p:cNvSpPr txBox="1"/>
            <p:nvPr/>
          </p:nvSpPr>
          <p:spPr>
            <a:xfrm>
              <a:off x="3599302" y="124827"/>
              <a:ext cx="3063871" cy="74148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kern="1200" dirty="0"/>
                <a:t>	</a:t>
              </a:r>
            </a:p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kern="1200" dirty="0"/>
                <a:t>ANNEE 1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9A9A561D-9244-49B1-8239-56138CB92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851" y="2725597"/>
            <a:ext cx="845139" cy="9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4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EDB665F-F34C-415C-98FF-1C77F0F78D6F}"/>
              </a:ext>
            </a:extLst>
          </p:cNvPr>
          <p:cNvSpPr txBox="1">
            <a:spLocks/>
          </p:cNvSpPr>
          <p:nvPr/>
        </p:nvSpPr>
        <p:spPr>
          <a:xfrm>
            <a:off x="2864106" y="396744"/>
            <a:ext cx="8905383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21600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4E8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Patrimoine alimentaire, gastronomie &amp; formation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B4AE894-C893-4B11-A6AF-B57434BB7C7F}"/>
              </a:ext>
            </a:extLst>
          </p:cNvPr>
          <p:cNvSpPr txBox="1">
            <a:spLocks/>
          </p:cNvSpPr>
          <p:nvPr/>
        </p:nvSpPr>
        <p:spPr>
          <a:xfrm>
            <a:off x="0" y="400860"/>
            <a:ext cx="2597162" cy="720000"/>
          </a:xfrm>
          <a:prstGeom prst="rect">
            <a:avLst/>
          </a:prstGeom>
          <a:solidFill>
            <a:srgbClr val="4E8C7C"/>
          </a:solidFill>
          <a:ln>
            <a:noFill/>
          </a:ln>
        </p:spPr>
        <p:txBody>
          <a:bodyPr vert="horz" lIns="720000" tIns="216000" rIns="18000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842111-9DB8-416C-ABE4-09A7B10528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84" y="3939965"/>
            <a:ext cx="3584043" cy="2025269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4CD11B9E-0782-4685-82BA-B063A8C80F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Slow Food, un mouvement anti mal bouffe">
            <a:extLst>
              <a:ext uri="{FF2B5EF4-FFF2-40B4-BE49-F238E27FC236}">
                <a16:creationId xmlns:a16="http://schemas.microsoft.com/office/drawing/2014/main" id="{94695E4E-9AFE-41A5-AA1C-5F15FC80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204" y="3157455"/>
            <a:ext cx="1096973" cy="7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C12CFC5F-50DC-4EED-8E0F-C53C66E06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FDA8DA2-17C7-4F7F-AF01-B1C1134F5E4D}"/>
              </a:ext>
            </a:extLst>
          </p:cNvPr>
          <p:cNvSpPr/>
          <p:nvPr/>
        </p:nvSpPr>
        <p:spPr>
          <a:xfrm>
            <a:off x="10005918" y="1283387"/>
            <a:ext cx="1792224" cy="1673811"/>
          </a:xfrm>
          <a:prstGeom prst="ellipse">
            <a:avLst/>
          </a:prstGeom>
          <a:solidFill>
            <a:schemeClr val="bg1"/>
          </a:solidFill>
          <a:ln>
            <a:solidFill>
              <a:srgbClr val="4E8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Pnr</a:t>
            </a:r>
            <a:r>
              <a:rPr lang="fr-FR" dirty="0">
                <a:solidFill>
                  <a:schemeClr val="tx1"/>
                </a:solidFill>
              </a:rPr>
              <a:t> de Brière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Chef de file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217F59A-0FEA-46A0-9053-7A7FFE888C83}"/>
              </a:ext>
            </a:extLst>
          </p:cNvPr>
          <p:cNvGrpSpPr/>
          <p:nvPr/>
        </p:nvGrpSpPr>
        <p:grpSpPr>
          <a:xfrm>
            <a:off x="911792" y="1626021"/>
            <a:ext cx="3904628" cy="2107779"/>
            <a:chOff x="0" y="2403"/>
            <a:chExt cx="3904628" cy="1156161"/>
          </a:xfrm>
          <a:solidFill>
            <a:srgbClr val="4E8C7C"/>
          </a:solidFill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470B5947-CD5B-4C60-8053-8D7A4E3BDE61}"/>
                </a:ext>
              </a:extLst>
            </p:cNvPr>
            <p:cNvSpPr/>
            <p:nvPr/>
          </p:nvSpPr>
          <p:spPr>
            <a:xfrm>
              <a:off x="0" y="2403"/>
              <a:ext cx="3904628" cy="115616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 : coins arrondis 4">
              <a:extLst>
                <a:ext uri="{FF2B5EF4-FFF2-40B4-BE49-F238E27FC236}">
                  <a16:creationId xmlns:a16="http://schemas.microsoft.com/office/drawing/2014/main" id="{A9E65944-0C5B-4959-847E-020717986BDD}"/>
                </a:ext>
              </a:extLst>
            </p:cNvPr>
            <p:cNvSpPr txBox="1"/>
            <p:nvPr/>
          </p:nvSpPr>
          <p:spPr>
            <a:xfrm>
              <a:off x="15810" y="54698"/>
              <a:ext cx="3791750" cy="104328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r>
                <a:rPr lang="fr-FR" sz="2400" dirty="0"/>
                <a:t>Promouvoir l’identité alimentaire du territoire, sensibiliser, éduquer et former les futurs professionnels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CD630C8-39CD-459E-AFEE-6CC4F9E49E6E}"/>
              </a:ext>
            </a:extLst>
          </p:cNvPr>
          <p:cNvGrpSpPr/>
          <p:nvPr/>
        </p:nvGrpSpPr>
        <p:grpSpPr>
          <a:xfrm>
            <a:off x="5039318" y="1710702"/>
            <a:ext cx="4800853" cy="988645"/>
            <a:chOff x="3599302" y="-12530"/>
            <a:chExt cx="3434613" cy="988645"/>
          </a:xfrm>
          <a:solidFill>
            <a:srgbClr val="AED2C9"/>
          </a:solidFill>
        </p:grpSpPr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id="{A39DB91E-166E-4A30-B7F5-D89D7876D2EA}"/>
                </a:ext>
              </a:extLst>
            </p:cNvPr>
            <p:cNvSpPr/>
            <p:nvPr/>
          </p:nvSpPr>
          <p:spPr>
            <a:xfrm>
              <a:off x="3599302" y="-12530"/>
              <a:ext cx="3434613" cy="988645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lèche : droite 4">
              <a:extLst>
                <a:ext uri="{FF2B5EF4-FFF2-40B4-BE49-F238E27FC236}">
                  <a16:creationId xmlns:a16="http://schemas.microsoft.com/office/drawing/2014/main" id="{B73A3270-3F7C-42C1-AF5A-098A75AA35A7}"/>
                </a:ext>
              </a:extLst>
            </p:cNvPr>
            <p:cNvSpPr txBox="1"/>
            <p:nvPr/>
          </p:nvSpPr>
          <p:spPr>
            <a:xfrm>
              <a:off x="3599302" y="124827"/>
              <a:ext cx="3063871" cy="7414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kern="1200" dirty="0"/>
                <a:t>	</a:t>
              </a:r>
            </a:p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kern="1200" dirty="0"/>
                <a:t>ANNEE 1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82D243EE-BCA6-4184-ABB2-7288360C0A7F}"/>
              </a:ext>
            </a:extLst>
          </p:cNvPr>
          <p:cNvSpPr txBox="1"/>
          <p:nvPr/>
        </p:nvSpPr>
        <p:spPr>
          <a:xfrm>
            <a:off x="5110268" y="2487573"/>
            <a:ext cx="61985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L’accompagnement de 5 à 10 restaurants avec le soutien du Fonds Tourisme Durable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Un livre des chefs du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Création d’un guide pédagogique avec une offre d’animation « De la fourche à la fourchette »</a:t>
            </a:r>
          </a:p>
          <a:p>
            <a:endParaRPr lang="fr-FR" sz="2000" b="1" dirty="0"/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Un travail avec les lycées hôteliers et agricoles pour former les futurs professionnels</a:t>
            </a:r>
            <a:endParaRPr lang="fr-FR" sz="2000" dirty="0"/>
          </a:p>
          <a:p>
            <a:r>
              <a:rPr lang="fr-FR" sz="2000" dirty="0"/>
              <a:t>       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37284AC-4749-41A1-9DFF-83158C2F3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885" y="3026838"/>
            <a:ext cx="541420" cy="110912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C533CBD-1BE4-49FF-8E8A-230DF40E4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276" y="3939965"/>
            <a:ext cx="984252" cy="110912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C287AD5-7293-4340-BDB9-8BF8416855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t="12020" r="9707" b="19289"/>
          <a:stretch/>
        </p:blipFill>
        <p:spPr>
          <a:xfrm>
            <a:off x="10322058" y="6268376"/>
            <a:ext cx="1453991" cy="5896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AC8FFF-8CF9-4FEB-978C-868F29605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4204" y="4919988"/>
            <a:ext cx="840639" cy="7701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F173BE-8A4A-4825-80D7-B3876B922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4260" y="5843235"/>
            <a:ext cx="797297" cy="4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21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18199</TotalTime>
  <Words>621</Words>
  <Application>Microsoft Office PowerPoint</Application>
  <PresentationFormat>Grand écran</PresentationFormat>
  <Paragraphs>143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Poppins Light</vt:lpstr>
      <vt:lpstr>Poppins Medium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Prod Gleech</dc:creator>
  <cp:lastModifiedBy>parc regional de briere</cp:lastModifiedBy>
  <cp:revision>314</cp:revision>
  <cp:lastPrinted>2021-11-17T13:48:07Z</cp:lastPrinted>
  <dcterms:created xsi:type="dcterms:W3CDTF">2021-04-21T13:09:12Z</dcterms:created>
  <dcterms:modified xsi:type="dcterms:W3CDTF">2021-12-09T06:58:32Z</dcterms:modified>
</cp:coreProperties>
</file>